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handoutMasterIdLst>
    <p:handoutMasterId r:id="rId71"/>
  </p:handoutMasterIdLst>
  <p:sldIdLst>
    <p:sldId id="256" r:id="rId2"/>
    <p:sldId id="259" r:id="rId3"/>
    <p:sldId id="260" r:id="rId4"/>
    <p:sldId id="261" r:id="rId5"/>
    <p:sldId id="262" r:id="rId6"/>
    <p:sldId id="263" r:id="rId7"/>
    <p:sldId id="264" r:id="rId8"/>
    <p:sldId id="265" r:id="rId9"/>
    <p:sldId id="266" r:id="rId10"/>
    <p:sldId id="267" r:id="rId11"/>
    <p:sldId id="25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Lst>
  <p:sldSz cx="9144000" cy="6858000" type="screen4x3"/>
  <p:notesSz cx="6669088" cy="992822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89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endParaRPr lang="es-ES"/>
          </a:p>
        </p:txBody>
      </p:sp>
      <p:sp>
        <p:nvSpPr>
          <p:cNvPr id="4" name="3 Marcador de pie de página"/>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62089CEF-36C4-4B65-BDAD-E9CCC9C95E43}" type="slidenum">
              <a:rPr lang="es-ES" smtClean="0"/>
              <a:pPr/>
              <a:t>‹Nº›</a:t>
            </a:fld>
            <a:endParaRPr lang="es-ES"/>
          </a:p>
        </p:txBody>
      </p:sp>
    </p:spTree>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777607" y="0"/>
            <a:ext cx="2889938" cy="496411"/>
          </a:xfrm>
          <a:prstGeom prst="rect">
            <a:avLst/>
          </a:prstGeom>
        </p:spPr>
        <p:txBody>
          <a:bodyPr vert="horz" lIns="91440" tIns="45720" rIns="91440" bIns="45720" rtlCol="0"/>
          <a:lstStyle>
            <a:lvl1pPr algn="r">
              <a:defRPr sz="1200"/>
            </a:lvl1pPr>
          </a:lstStyle>
          <a:p>
            <a:endParaRPr lang="es-ES"/>
          </a:p>
        </p:txBody>
      </p:sp>
      <p:sp>
        <p:nvSpPr>
          <p:cNvPr id="4" name="3 Marcador de imagen de diapositiva"/>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66909" y="4715907"/>
            <a:ext cx="5335270" cy="446770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430091"/>
            <a:ext cx="2889938" cy="496411"/>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777607" y="9430091"/>
            <a:ext cx="2889938" cy="496411"/>
          </a:xfrm>
          <a:prstGeom prst="rect">
            <a:avLst/>
          </a:prstGeom>
        </p:spPr>
        <p:txBody>
          <a:bodyPr vert="horz" lIns="91440" tIns="45720" rIns="91440" bIns="45720" rtlCol="0" anchor="b"/>
          <a:lstStyle>
            <a:lvl1pPr algn="r">
              <a:defRPr sz="1200"/>
            </a:lvl1pPr>
          </a:lstStyle>
          <a:p>
            <a:fld id="{257F40EA-E25C-44BC-991A-7592803D743A}" type="slidenum">
              <a:rPr lang="es-ES" smtClean="0"/>
              <a:pPr/>
              <a:t>‹Nº›</a:t>
            </a:fld>
            <a:endParaRPr lang="es-ES"/>
          </a:p>
        </p:txBody>
      </p:sp>
    </p:spTree>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5" name="4 Marcador de fecha"/>
          <p:cNvSpPr>
            <a:spLocks noGrp="1"/>
          </p:cNvSpPr>
          <p:nvPr>
            <p:ph type="dt" idx="10"/>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EA729425-8A41-4D84-A5B2-11699A474443}" type="datetimeFigureOut">
              <a:rPr lang="es-ES" smtClean="0"/>
              <a:pPr/>
              <a:t>23/02/2009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F24C97F-BF2C-466E-BDF2-FF20DE1CA0C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A729425-8A41-4D84-A5B2-11699A474443}" type="datetimeFigureOut">
              <a:rPr lang="es-ES" smtClean="0"/>
              <a:pPr/>
              <a:t>23/02/2009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F24C97F-BF2C-466E-BDF2-FF20DE1CA0C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A729425-8A41-4D84-A5B2-11699A474443}" type="datetimeFigureOut">
              <a:rPr lang="es-ES" smtClean="0"/>
              <a:pPr/>
              <a:t>23/02/2009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F24C97F-BF2C-466E-BDF2-FF20DE1CA0C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A729425-8A41-4D84-A5B2-11699A474443}" type="datetimeFigureOut">
              <a:rPr lang="es-ES" smtClean="0"/>
              <a:pPr/>
              <a:t>23/02/2009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F24C97F-BF2C-466E-BDF2-FF20DE1CA0C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A729425-8A41-4D84-A5B2-11699A474443}" type="datetimeFigureOut">
              <a:rPr lang="es-ES" smtClean="0"/>
              <a:pPr/>
              <a:t>23/02/2009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F24C97F-BF2C-466E-BDF2-FF20DE1CA0C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A729425-8A41-4D84-A5B2-11699A474443}" type="datetimeFigureOut">
              <a:rPr lang="es-ES" smtClean="0"/>
              <a:pPr/>
              <a:t>23/02/2009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F24C97F-BF2C-466E-BDF2-FF20DE1CA0C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A729425-8A41-4D84-A5B2-11699A474443}" type="datetimeFigureOut">
              <a:rPr lang="es-ES" smtClean="0"/>
              <a:pPr/>
              <a:t>23/02/2009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F24C97F-BF2C-466E-BDF2-FF20DE1CA0C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A729425-8A41-4D84-A5B2-11699A474443}" type="datetimeFigureOut">
              <a:rPr lang="es-ES" smtClean="0"/>
              <a:pPr/>
              <a:t>23/02/2009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AF24C97F-BF2C-466E-BDF2-FF20DE1CA0C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A729425-8A41-4D84-A5B2-11699A474443}" type="datetimeFigureOut">
              <a:rPr lang="es-ES" smtClean="0"/>
              <a:pPr/>
              <a:t>23/02/2009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F24C97F-BF2C-466E-BDF2-FF20DE1CA0C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A729425-8A41-4D84-A5B2-11699A474443}" type="datetimeFigureOut">
              <a:rPr lang="es-ES" smtClean="0"/>
              <a:pPr/>
              <a:t>23/02/2009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F24C97F-BF2C-466E-BDF2-FF20DE1CA0C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A729425-8A41-4D84-A5B2-11699A474443}" type="datetimeFigureOut">
              <a:rPr lang="es-ES" smtClean="0"/>
              <a:pPr/>
              <a:t>23/02/2009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F24C97F-BF2C-466E-BDF2-FF20DE1CA0C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29425-8A41-4D84-A5B2-11699A474443}" type="datetimeFigureOut">
              <a:rPr lang="es-ES" smtClean="0"/>
              <a:pPr/>
              <a:t>23/02/2009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24C97F-BF2C-466E-BDF2-FF20DE1CA0C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image" Target="../media/image23.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5.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6.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7.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8.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0.gif"/><Relationship Id="rId2" Type="http://schemas.openxmlformats.org/officeDocument/2006/relationships/image" Target="../media/image29.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1.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2.gi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3.gi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4.gi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5.gi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6.gi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7.gi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6.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9.gif"/><Relationship Id="rId2" Type="http://schemas.openxmlformats.org/officeDocument/2006/relationships/image" Target="../media/image38.gif"/><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image" Target="../media/image40.gi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1.gi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2.gi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43.gi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4.gi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46.gif"/><Relationship Id="rId2" Type="http://schemas.openxmlformats.org/officeDocument/2006/relationships/image" Target="../media/image4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Access 2007</a:t>
            </a:r>
            <a:endParaRPr lang="es-ES" dirty="0"/>
          </a:p>
        </p:txBody>
      </p:sp>
      <p:sp>
        <p:nvSpPr>
          <p:cNvPr id="3" name="2 Subtítulo"/>
          <p:cNvSpPr>
            <a:spLocks noGrp="1"/>
          </p:cNvSpPr>
          <p:nvPr>
            <p:ph type="subTitle" idx="1"/>
          </p:nvPr>
        </p:nvSpPr>
        <p:spPr/>
        <p:txBody>
          <a:bodyPr/>
          <a:lstStyle/>
          <a:p>
            <a:r>
              <a:rPr lang="es-ES" dirty="0" smtClean="0"/>
              <a:t>Estrella Pulido</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 barra de estado</a:t>
            </a:r>
            <a:endParaRPr lang="es-ES" dirty="0"/>
          </a:p>
        </p:txBody>
      </p:sp>
      <p:sp>
        <p:nvSpPr>
          <p:cNvPr id="3" name="2 Marcador de contenido"/>
          <p:cNvSpPr>
            <a:spLocks noGrp="1"/>
          </p:cNvSpPr>
          <p:nvPr>
            <p:ph idx="1"/>
          </p:nvPr>
        </p:nvSpPr>
        <p:spPr/>
        <p:txBody>
          <a:bodyPr>
            <a:normAutofit/>
          </a:bodyPr>
          <a:lstStyle/>
          <a:p>
            <a:r>
              <a:rPr lang="es-ES" sz="2600" dirty="0" smtClean="0"/>
              <a:t>La barra de estado se encuentra en la parte inferior de la pantalla y contiene indicaciones sobre el estado de la aplicación, proporciona distinta información según la pantalla en la que estemos en cada momento.</a:t>
            </a:r>
          </a:p>
          <a:p>
            <a:r>
              <a:rPr lang="es-ES" sz="2600" dirty="0" smtClean="0"/>
              <a:t>Por ejemplo aquí nos indica que tenemos la tecla de teclado numérico pulsada (</a:t>
            </a:r>
            <a:r>
              <a:rPr lang="es-ES" sz="2600" dirty="0" err="1" smtClean="0"/>
              <a:t>Bloq</a:t>
            </a:r>
            <a:r>
              <a:rPr lang="es-ES" sz="2600" dirty="0" smtClean="0"/>
              <a:t> </a:t>
            </a:r>
            <a:r>
              <a:rPr lang="es-ES" sz="2600" dirty="0" err="1" smtClean="0"/>
              <a:t>Num</a:t>
            </a:r>
            <a:r>
              <a:rPr lang="es-ES" sz="2600" dirty="0" smtClean="0"/>
              <a:t>), que estamos en la vista Hoja de datos y podemos cambiar la vista a Hoja de datos, Tabla dinámica, Gráfico dinámico y Diseño con los cuatro botones que aparecen a la derecha.</a:t>
            </a:r>
          </a:p>
          <a:p>
            <a:endParaRPr lang="es-ES" dirty="0"/>
          </a:p>
        </p:txBody>
      </p:sp>
      <p:pic>
        <p:nvPicPr>
          <p:cNvPr id="4" name="3 Imagen" descr="barra_estado.gif"/>
          <p:cNvPicPr>
            <a:picLocks noChangeAspect="1"/>
          </p:cNvPicPr>
          <p:nvPr/>
        </p:nvPicPr>
        <p:blipFill>
          <a:blip r:embed="rId2"/>
          <a:stretch>
            <a:fillRect/>
          </a:stretch>
        </p:blipFill>
        <p:spPr>
          <a:xfrm>
            <a:off x="428596" y="5710255"/>
            <a:ext cx="8529454" cy="36195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Crear una base de datos</a:t>
            </a:r>
            <a:endParaRPr lang="es-ES" dirty="0"/>
          </a:p>
        </p:txBody>
      </p:sp>
      <p:sp>
        <p:nvSpPr>
          <p:cNvPr id="3" name="2 Marcador de contenido"/>
          <p:cNvSpPr>
            <a:spLocks noGrp="1"/>
          </p:cNvSpPr>
          <p:nvPr>
            <p:ph idx="1"/>
          </p:nvPr>
        </p:nvSpPr>
        <p:spPr>
          <a:xfrm>
            <a:off x="457200" y="1600200"/>
            <a:ext cx="6186502" cy="4525963"/>
          </a:xfrm>
        </p:spPr>
        <p:txBody>
          <a:bodyPr>
            <a:normAutofit fontScale="70000" lnSpcReduction="20000"/>
          </a:bodyPr>
          <a:lstStyle/>
          <a:p>
            <a:r>
              <a:rPr lang="es-ES" dirty="0" smtClean="0"/>
              <a:t>Hacer clic sobre la opción Nuevo del Botón de Office. Aparecerá la página Introducción a Microsoft Office Access.</a:t>
            </a:r>
          </a:p>
          <a:p>
            <a:r>
              <a:rPr lang="es-ES" dirty="0" smtClean="0"/>
              <a:t>En la página </a:t>
            </a:r>
            <a:r>
              <a:rPr lang="es-ES" b="1" dirty="0" smtClean="0"/>
              <a:t>Introducción a Microsoft Office Access</a:t>
            </a:r>
            <a:r>
              <a:rPr lang="es-ES" dirty="0" smtClean="0"/>
              <a:t>, bajo </a:t>
            </a:r>
            <a:r>
              <a:rPr lang="es-ES" b="1" dirty="0" smtClean="0"/>
              <a:t>Nueva base de datos en blanco</a:t>
            </a:r>
            <a:r>
              <a:rPr lang="es-ES" dirty="0" smtClean="0"/>
              <a:t>, haga clic en </a:t>
            </a:r>
            <a:r>
              <a:rPr lang="es-ES" b="1" dirty="0" smtClean="0"/>
              <a:t>Base de datos en blanco</a:t>
            </a:r>
            <a:r>
              <a:rPr lang="es-ES" dirty="0" smtClean="0"/>
              <a:t>. </a:t>
            </a:r>
          </a:p>
          <a:p>
            <a:r>
              <a:rPr lang="es-ES" dirty="0" smtClean="0"/>
              <a:t>En el panel </a:t>
            </a:r>
            <a:r>
              <a:rPr lang="es-ES" b="1" dirty="0" smtClean="0"/>
              <a:t>Base de datos en blanco</a:t>
            </a:r>
            <a:r>
              <a:rPr lang="es-ES" dirty="0" smtClean="0"/>
              <a:t>, en el cuadro </a:t>
            </a:r>
            <a:r>
              <a:rPr lang="es-ES" b="1" dirty="0" smtClean="0"/>
              <a:t>Nombre de archivo</a:t>
            </a:r>
            <a:r>
              <a:rPr lang="es-ES" dirty="0" smtClean="0"/>
              <a:t>, escriba un nombre de archivo o use el nombre proporcionado. </a:t>
            </a:r>
          </a:p>
          <a:p>
            <a:r>
              <a:rPr lang="es-ES" dirty="0" smtClean="0"/>
              <a:t>Haga clic en </a:t>
            </a:r>
            <a:r>
              <a:rPr lang="es-ES" b="1" dirty="0" smtClean="0"/>
              <a:t>Crear</a:t>
            </a:r>
            <a:r>
              <a:rPr lang="es-ES" dirty="0" smtClean="0"/>
              <a:t>. Se crea una nueva base de datos y se abre una nueva tabla en la vista Hoja de datos.</a:t>
            </a:r>
          </a:p>
          <a:p>
            <a:endParaRPr lang="es-ES" dirty="0"/>
          </a:p>
        </p:txBody>
      </p:sp>
      <p:pic>
        <p:nvPicPr>
          <p:cNvPr id="4" name="3 Imagen" descr="archivo_nuevo.gif"/>
          <p:cNvPicPr>
            <a:picLocks noChangeAspect="1"/>
          </p:cNvPicPr>
          <p:nvPr/>
        </p:nvPicPr>
        <p:blipFill>
          <a:blip r:embed="rId2"/>
          <a:stretch>
            <a:fillRect/>
          </a:stretch>
        </p:blipFill>
        <p:spPr>
          <a:xfrm>
            <a:off x="6715140" y="1500174"/>
            <a:ext cx="1800225" cy="2257425"/>
          </a:xfrm>
          <a:prstGeom prst="rect">
            <a:avLst/>
          </a:prstGeom>
        </p:spPr>
      </p:pic>
      <p:pic>
        <p:nvPicPr>
          <p:cNvPr id="5" name="4 Imagen" descr="base_datos_blanco.gif"/>
          <p:cNvPicPr>
            <a:picLocks noChangeAspect="1"/>
          </p:cNvPicPr>
          <p:nvPr/>
        </p:nvPicPr>
        <p:blipFill>
          <a:blip r:embed="rId3"/>
          <a:stretch>
            <a:fillRect/>
          </a:stretch>
        </p:blipFill>
        <p:spPr>
          <a:xfrm>
            <a:off x="3214678" y="5000636"/>
            <a:ext cx="4572000" cy="153352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Crear una base de datos (II)</a:t>
            </a:r>
            <a:endParaRPr lang="es-ES" dirty="0"/>
          </a:p>
        </p:txBody>
      </p:sp>
      <p:sp>
        <p:nvSpPr>
          <p:cNvPr id="3" name="2 Marcador de contenido"/>
          <p:cNvSpPr>
            <a:spLocks noGrp="1"/>
          </p:cNvSpPr>
          <p:nvPr>
            <p:ph idx="1"/>
          </p:nvPr>
        </p:nvSpPr>
        <p:spPr>
          <a:xfrm>
            <a:off x="457200" y="1600201"/>
            <a:ext cx="8686800" cy="2114551"/>
          </a:xfrm>
        </p:spPr>
        <p:txBody>
          <a:bodyPr>
            <a:normAutofit fontScale="62500" lnSpcReduction="20000"/>
          </a:bodyPr>
          <a:lstStyle/>
          <a:p>
            <a:r>
              <a:rPr lang="es-ES" dirty="0" smtClean="0"/>
              <a:t>Una tabla es el elemento principal de cualquier base de datos</a:t>
            </a:r>
          </a:p>
          <a:p>
            <a:r>
              <a:rPr lang="es-ES" dirty="0" smtClean="0"/>
              <a:t>A la izquierda aparece el Panel de Exploración, desde donde podremos seleccionar todos los objetos que sean creados dentro de la base de datos.</a:t>
            </a:r>
          </a:p>
          <a:p>
            <a:r>
              <a:rPr lang="es-ES" dirty="0" smtClean="0"/>
              <a:t>En principio sólo encontraremos el de Tabla1.</a:t>
            </a:r>
          </a:p>
          <a:p>
            <a:r>
              <a:rPr lang="es-ES" dirty="0" smtClean="0"/>
              <a:t>Puedes ocultarlo haciendo clic en el botón Ocultar </a:t>
            </a:r>
          </a:p>
          <a:p>
            <a:r>
              <a:rPr lang="es-ES" dirty="0" smtClean="0"/>
              <a:t>Desplegando la cabecera del panel puedes seleccionar qué objetos mostrar y de qué forma. </a:t>
            </a:r>
          </a:p>
          <a:p>
            <a:endParaRPr lang="es-ES" dirty="0"/>
          </a:p>
        </p:txBody>
      </p:sp>
      <p:pic>
        <p:nvPicPr>
          <p:cNvPr id="4" name="3 Imagen" descr="base_blanco.gif"/>
          <p:cNvPicPr>
            <a:picLocks noChangeAspect="1"/>
          </p:cNvPicPr>
          <p:nvPr/>
        </p:nvPicPr>
        <p:blipFill>
          <a:blip r:embed="rId2"/>
          <a:stretch>
            <a:fillRect/>
          </a:stretch>
        </p:blipFill>
        <p:spPr>
          <a:xfrm>
            <a:off x="1928794" y="3743325"/>
            <a:ext cx="5791200" cy="3114675"/>
          </a:xfrm>
          <a:prstGeom prst="rect">
            <a:avLst/>
          </a:prstGeom>
        </p:spPr>
      </p:pic>
      <p:pic>
        <p:nvPicPr>
          <p:cNvPr id="5" name="4 Imagen" descr="boton_ocultar.gif"/>
          <p:cNvPicPr>
            <a:picLocks noChangeAspect="1"/>
          </p:cNvPicPr>
          <p:nvPr/>
        </p:nvPicPr>
        <p:blipFill>
          <a:blip r:embed="rId3"/>
          <a:stretch>
            <a:fillRect/>
          </a:stretch>
        </p:blipFill>
        <p:spPr>
          <a:xfrm>
            <a:off x="6286512" y="2786058"/>
            <a:ext cx="238125" cy="20002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Crear tablas de datos</a:t>
            </a:r>
            <a:endParaRPr lang="es-ES" dirty="0"/>
          </a:p>
        </p:txBody>
      </p:sp>
      <p:sp>
        <p:nvSpPr>
          <p:cNvPr id="3" name="2 Marcador de contenido"/>
          <p:cNvSpPr>
            <a:spLocks noGrp="1"/>
          </p:cNvSpPr>
          <p:nvPr>
            <p:ph idx="1"/>
          </p:nvPr>
        </p:nvSpPr>
        <p:spPr/>
        <p:txBody>
          <a:bodyPr>
            <a:normAutofit fontScale="70000" lnSpcReduction="20000"/>
          </a:bodyPr>
          <a:lstStyle/>
          <a:p>
            <a:r>
              <a:rPr lang="es-ES" dirty="0" smtClean="0"/>
              <a:t>Para crear una tabla de datos tenemos que hacer clic en la pestaña Crear para visualizar sus opciones. En el marco Tablas podremos seleccionar estas opciones: </a:t>
            </a:r>
          </a:p>
          <a:p>
            <a:pPr lvl="1"/>
            <a:r>
              <a:rPr lang="es-ES" dirty="0" smtClean="0"/>
              <a:t>El botón Tabla abre la Vista Hoja de datos, consiste en introducir directamente los datos en la tabla y según el valor que introduzcamos en la columna determinará el tipo de datos que tiene la columna.</a:t>
            </a:r>
          </a:p>
          <a:p>
            <a:pPr lvl="1"/>
            <a:r>
              <a:rPr lang="es-ES" dirty="0" smtClean="0"/>
              <a:t>Vista diseño es el método que detallaremos en esta unidad didáctica</a:t>
            </a:r>
          </a:p>
          <a:p>
            <a:pPr lvl="1"/>
            <a:r>
              <a:rPr lang="es-ES" dirty="0" smtClean="0"/>
              <a:t>Plantillas de tabla crea una tabla de entre un listado que tiene predefinido, abre una tabla de este tipo y sólo tendrás que rellenarla con sus datos. </a:t>
            </a:r>
          </a:p>
          <a:p>
            <a:pPr lvl="1"/>
            <a:r>
              <a:rPr lang="es-ES" dirty="0" smtClean="0"/>
              <a:t>Listas de SharePoint consiste en crear un objeto compatible con un sitio SharePoint desde el que podrás compartir los datos almacenados en la lista o tabla con otras </a:t>
            </a:r>
            <a:r>
              <a:rPr lang="es-ES" dirty="0" smtClean="0"/>
              <a:t>personas </a:t>
            </a:r>
            <a:r>
              <a:rPr lang="es-ES" dirty="0" smtClean="0"/>
              <a:t>con acceso al mismo sitio.</a:t>
            </a:r>
          </a:p>
          <a:p>
            <a:endParaRPr lang="es-ES" dirty="0"/>
          </a:p>
        </p:txBody>
      </p:sp>
      <p:pic>
        <p:nvPicPr>
          <p:cNvPr id="4" name="3 Imagen" descr="crear_tabla.gif"/>
          <p:cNvPicPr>
            <a:picLocks noChangeAspect="1"/>
          </p:cNvPicPr>
          <p:nvPr/>
        </p:nvPicPr>
        <p:blipFill>
          <a:blip r:embed="rId2"/>
          <a:stretch>
            <a:fillRect/>
          </a:stretch>
        </p:blipFill>
        <p:spPr>
          <a:xfrm>
            <a:off x="2786050" y="5286388"/>
            <a:ext cx="3429024" cy="1472056"/>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a:t>
            </a:r>
            <a:r>
              <a:rPr lang="es-ES" dirty="0" smtClean="0"/>
              <a:t>rear una tabla en vista diseño</a:t>
            </a:r>
            <a:endParaRPr lang="es-ES" dirty="0"/>
          </a:p>
        </p:txBody>
      </p:sp>
      <p:sp>
        <p:nvSpPr>
          <p:cNvPr id="3" name="2 Marcador de contenido"/>
          <p:cNvSpPr>
            <a:spLocks noGrp="1"/>
          </p:cNvSpPr>
          <p:nvPr>
            <p:ph idx="1"/>
          </p:nvPr>
        </p:nvSpPr>
        <p:spPr/>
        <p:txBody>
          <a:bodyPr/>
          <a:lstStyle/>
          <a:p>
            <a:r>
              <a:rPr lang="es-ES" dirty="0" smtClean="0"/>
              <a:t>Seleccionar la vista desde la pestaña Hoja de datos, o hacer clic en el botón de Vista de Diseño en la barra de estado</a:t>
            </a:r>
            <a:endParaRPr lang="es-ES" dirty="0"/>
          </a:p>
        </p:txBody>
      </p:sp>
      <p:pic>
        <p:nvPicPr>
          <p:cNvPr id="4" name="3 Imagen" descr="a_vista_disenyo.gif"/>
          <p:cNvPicPr>
            <a:picLocks noChangeAspect="1"/>
          </p:cNvPicPr>
          <p:nvPr/>
        </p:nvPicPr>
        <p:blipFill>
          <a:blip r:embed="rId2"/>
          <a:stretch>
            <a:fillRect/>
          </a:stretch>
        </p:blipFill>
        <p:spPr>
          <a:xfrm>
            <a:off x="2714612" y="3139184"/>
            <a:ext cx="4957755" cy="3947407"/>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Crear una tabla en vista diseño (II)</a:t>
            </a:r>
            <a:endParaRPr lang="es-ES" dirty="0"/>
          </a:p>
        </p:txBody>
      </p:sp>
      <p:sp>
        <p:nvSpPr>
          <p:cNvPr id="3" name="2 Marcador de contenido"/>
          <p:cNvSpPr>
            <a:spLocks noGrp="1"/>
          </p:cNvSpPr>
          <p:nvPr>
            <p:ph idx="1"/>
          </p:nvPr>
        </p:nvSpPr>
        <p:spPr/>
        <p:txBody>
          <a:bodyPr/>
          <a:lstStyle/>
          <a:p>
            <a:r>
              <a:rPr lang="es-ES" dirty="0" smtClean="0"/>
              <a:t>Aparecerá la vista de Diseño de la tabla</a:t>
            </a:r>
            <a:endParaRPr lang="es-ES" dirty="0"/>
          </a:p>
        </p:txBody>
      </p:sp>
      <p:pic>
        <p:nvPicPr>
          <p:cNvPr id="4" name="3 Imagen" descr="vista_disenyo.gif"/>
          <p:cNvPicPr>
            <a:picLocks noChangeAspect="1"/>
          </p:cNvPicPr>
          <p:nvPr/>
        </p:nvPicPr>
        <p:blipFill>
          <a:blip r:embed="rId2"/>
          <a:stretch>
            <a:fillRect/>
          </a:stretch>
        </p:blipFill>
        <p:spPr>
          <a:xfrm>
            <a:off x="2000232" y="2428868"/>
            <a:ext cx="5381625" cy="40386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 clave principal</a:t>
            </a:r>
            <a:endParaRPr lang="es-ES" dirty="0"/>
          </a:p>
        </p:txBody>
      </p:sp>
      <p:sp>
        <p:nvSpPr>
          <p:cNvPr id="3" name="2 Marcador de contenido"/>
          <p:cNvSpPr>
            <a:spLocks noGrp="1"/>
          </p:cNvSpPr>
          <p:nvPr>
            <p:ph idx="1"/>
          </p:nvPr>
        </p:nvSpPr>
        <p:spPr/>
        <p:txBody>
          <a:bodyPr>
            <a:normAutofit fontScale="77500" lnSpcReduction="20000"/>
          </a:bodyPr>
          <a:lstStyle/>
          <a:p>
            <a:r>
              <a:rPr lang="es-ES" dirty="0" smtClean="0"/>
              <a:t>Antes de guardar la tabla tendremos que asignar una clave principal. </a:t>
            </a:r>
          </a:p>
          <a:p>
            <a:r>
              <a:rPr lang="es-ES" dirty="0" smtClean="0"/>
              <a:t>La clave principal proporciona un valor único para cada fila de la tabla y nos sirve de identificador de registros de forma que con esta clave podamos saber sin ningún tipo de equivocación el registro al cual identifica. No podemos definir más de una clave principal, pero podemos tener una clave principal compuesta por más de un campo. </a:t>
            </a:r>
          </a:p>
          <a:p>
            <a:r>
              <a:rPr lang="es-ES" dirty="0" smtClean="0"/>
              <a:t>Para asignar una clave principal a un campo, seguir los siguientes pasos: </a:t>
            </a:r>
          </a:p>
          <a:p>
            <a:pPr lvl="1"/>
            <a:r>
              <a:rPr lang="es-ES" dirty="0" smtClean="0"/>
              <a:t>Hacer clic sobre el nombre del campo que será clave principal. </a:t>
            </a:r>
          </a:p>
          <a:p>
            <a:pPr lvl="1"/>
            <a:r>
              <a:rPr lang="es-ES" dirty="0" smtClean="0"/>
              <a:t>Hacer clic sobre el botón Clave principal en el marco Herramientas de la pestaña Diseño. </a:t>
            </a:r>
          </a:p>
          <a:p>
            <a:endParaRPr lang="es-ES" dirty="0"/>
          </a:p>
        </p:txBody>
      </p:sp>
      <p:pic>
        <p:nvPicPr>
          <p:cNvPr id="4" name="3 Imagen" descr="disenyo_herramientas_claveprincipal.gif"/>
          <p:cNvPicPr>
            <a:picLocks noChangeAspect="1"/>
          </p:cNvPicPr>
          <p:nvPr/>
        </p:nvPicPr>
        <p:blipFill>
          <a:blip r:embed="rId2"/>
          <a:stretch>
            <a:fillRect/>
          </a:stretch>
        </p:blipFill>
        <p:spPr>
          <a:xfrm>
            <a:off x="2857488" y="5786454"/>
            <a:ext cx="3181350" cy="80962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 clave principal (II)</a:t>
            </a:r>
            <a:endParaRPr lang="es-ES" dirty="0"/>
          </a:p>
        </p:txBody>
      </p:sp>
      <p:sp>
        <p:nvSpPr>
          <p:cNvPr id="3" name="2 Marcador de contenido"/>
          <p:cNvSpPr>
            <a:spLocks noGrp="1"/>
          </p:cNvSpPr>
          <p:nvPr>
            <p:ph idx="1"/>
          </p:nvPr>
        </p:nvSpPr>
        <p:spPr/>
        <p:txBody>
          <a:bodyPr>
            <a:normAutofit fontScale="92500" lnSpcReduction="20000"/>
          </a:bodyPr>
          <a:lstStyle/>
          <a:p>
            <a:r>
              <a:rPr lang="es-ES" dirty="0" smtClean="0"/>
              <a:t>Si queremos definir una clave principal compuesta (basada en varios campos), seleccionar los campos pulsando </a:t>
            </a:r>
            <a:r>
              <a:rPr lang="es-ES" dirty="0" smtClean="0"/>
              <a:t>simultáneamente </a:t>
            </a:r>
            <a:r>
              <a:rPr lang="es-ES" dirty="0" smtClean="0"/>
              <a:t>la tecla </a:t>
            </a:r>
            <a:r>
              <a:rPr lang="es-ES" dirty="0" err="1" smtClean="0"/>
              <a:t>Ctrl</a:t>
            </a:r>
            <a:r>
              <a:rPr lang="es-ES" dirty="0" smtClean="0"/>
              <a:t> y el campo a seleccionar y una vez seleccionados todos los campos hacer clic en el </a:t>
            </a:r>
            <a:r>
              <a:rPr lang="es-ES" dirty="0" smtClean="0"/>
              <a:t>botón </a:t>
            </a:r>
            <a:r>
              <a:rPr lang="es-ES" dirty="0" smtClean="0"/>
              <a:t>anterior . </a:t>
            </a:r>
          </a:p>
          <a:p>
            <a:r>
              <a:rPr lang="es-ES" dirty="0" smtClean="0"/>
              <a:t>Importante: Recordar que un campo o combinación de campos que forman la clave principal de una tabla no puede contener valores nulos y no pueden haber dos filas en la tabla con el mismo valor en el campo/s clave principal. </a:t>
            </a:r>
          </a:p>
          <a:p>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Guardar una tabla</a:t>
            </a:r>
            <a:endParaRPr lang="es-ES" dirty="0"/>
          </a:p>
        </p:txBody>
      </p:sp>
      <p:sp>
        <p:nvSpPr>
          <p:cNvPr id="3" name="2 Marcador de contenido"/>
          <p:cNvSpPr>
            <a:spLocks noGrp="1"/>
          </p:cNvSpPr>
          <p:nvPr>
            <p:ph idx="1"/>
          </p:nvPr>
        </p:nvSpPr>
        <p:spPr/>
        <p:txBody>
          <a:bodyPr>
            <a:normAutofit fontScale="92500" lnSpcReduction="10000"/>
          </a:bodyPr>
          <a:lstStyle/>
          <a:p>
            <a:r>
              <a:rPr lang="es-ES" dirty="0" smtClean="0"/>
              <a:t>Para guardar una tabla, podemos: </a:t>
            </a:r>
          </a:p>
          <a:p>
            <a:r>
              <a:rPr lang="es-ES" dirty="0" smtClean="0"/>
              <a:t>Ir al Botón de Office y elegir la opción Guardar. </a:t>
            </a:r>
          </a:p>
          <a:p>
            <a:r>
              <a:rPr lang="es-ES" dirty="0" smtClean="0"/>
              <a:t>O bien hacer clic sobre el botón Guardar de la barra de Acceso Rápido. </a:t>
            </a:r>
          </a:p>
          <a:p>
            <a:r>
              <a:rPr lang="es-ES" dirty="0" smtClean="0"/>
              <a:t>Como nuestra tabla aún no tiene nombre asignado, aparecerá el siguiente cuadro de diálogo: </a:t>
            </a:r>
          </a:p>
          <a:p>
            <a:r>
              <a:rPr lang="es-ES" dirty="0" smtClean="0"/>
              <a:t>Escribir el nombre de la tabla. </a:t>
            </a:r>
          </a:p>
          <a:p>
            <a:r>
              <a:rPr lang="es-ES" dirty="0" smtClean="0"/>
              <a:t>Hacer clic sobre el botón Aceptar. </a:t>
            </a:r>
          </a:p>
          <a:p>
            <a:endParaRPr lang="es-ES" dirty="0"/>
          </a:p>
        </p:txBody>
      </p:sp>
      <p:pic>
        <p:nvPicPr>
          <p:cNvPr id="4" name="3 Imagen" descr="guardar_access.gif"/>
          <p:cNvPicPr>
            <a:picLocks noChangeAspect="1"/>
          </p:cNvPicPr>
          <p:nvPr/>
        </p:nvPicPr>
        <p:blipFill>
          <a:blip r:embed="rId2"/>
          <a:stretch>
            <a:fillRect/>
          </a:stretch>
        </p:blipFill>
        <p:spPr>
          <a:xfrm>
            <a:off x="6215074" y="4500570"/>
            <a:ext cx="2571750" cy="1133475"/>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Cerrar una tabla</a:t>
            </a:r>
            <a:endParaRPr lang="es-ES" dirty="0"/>
          </a:p>
        </p:txBody>
      </p:sp>
      <p:sp>
        <p:nvSpPr>
          <p:cNvPr id="3" name="2 Marcador de contenido"/>
          <p:cNvSpPr>
            <a:spLocks noGrp="1"/>
          </p:cNvSpPr>
          <p:nvPr>
            <p:ph idx="1"/>
          </p:nvPr>
        </p:nvSpPr>
        <p:spPr/>
        <p:txBody>
          <a:bodyPr>
            <a:normAutofit fontScale="85000" lnSpcReduction="20000"/>
          </a:bodyPr>
          <a:lstStyle/>
          <a:p>
            <a:r>
              <a:rPr lang="es-ES" dirty="0" smtClean="0"/>
              <a:t>Para cerrar una tabla, seguir los siguientes pasos: </a:t>
            </a:r>
          </a:p>
          <a:p>
            <a:r>
              <a:rPr lang="es-ES" dirty="0" smtClean="0"/>
              <a:t>Hacer clic derecho sobre la pestaña con el nombre de la tabla y seleccionar Cerrar en el menú emergente. </a:t>
            </a:r>
          </a:p>
          <a:p>
            <a:endParaRPr lang="es-ES" dirty="0"/>
          </a:p>
          <a:p>
            <a:endParaRPr lang="es-ES" dirty="0" smtClean="0"/>
          </a:p>
          <a:p>
            <a:endParaRPr lang="es-ES" dirty="0"/>
          </a:p>
          <a:p>
            <a:endParaRPr lang="es-ES" dirty="0" smtClean="0"/>
          </a:p>
          <a:p>
            <a:endParaRPr lang="es-ES" dirty="0" smtClean="0"/>
          </a:p>
          <a:p>
            <a:r>
              <a:rPr lang="es-ES" dirty="0" smtClean="0"/>
              <a:t>O bien hacer clic sobre el botón Cerrar que se encuentra en la parte derecha al mismo nivel que la pestaña. </a:t>
            </a:r>
          </a:p>
          <a:p>
            <a:endParaRPr lang="es-ES" dirty="0"/>
          </a:p>
        </p:txBody>
      </p:sp>
      <p:pic>
        <p:nvPicPr>
          <p:cNvPr id="4" name="3 Imagen" descr="cerrar_tabla.gif"/>
          <p:cNvPicPr>
            <a:picLocks noChangeAspect="1"/>
          </p:cNvPicPr>
          <p:nvPr/>
        </p:nvPicPr>
        <p:blipFill>
          <a:blip r:embed="rId2"/>
          <a:stretch>
            <a:fillRect/>
          </a:stretch>
        </p:blipFill>
        <p:spPr>
          <a:xfrm>
            <a:off x="2000232" y="2857496"/>
            <a:ext cx="2781300" cy="19526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 pantalla inicial</a:t>
            </a:r>
            <a:endParaRPr lang="es-ES" dirty="0"/>
          </a:p>
        </p:txBody>
      </p:sp>
      <p:pic>
        <p:nvPicPr>
          <p:cNvPr id="4" name="3 Marcador de contenido" descr="pantalla_inicial2.gif"/>
          <p:cNvPicPr>
            <a:picLocks noGrp="1" noChangeAspect="1"/>
          </p:cNvPicPr>
          <p:nvPr>
            <p:ph idx="1"/>
          </p:nvPr>
        </p:nvPicPr>
        <p:blipFill>
          <a:blip r:embed="rId2"/>
          <a:stretch>
            <a:fillRect/>
          </a:stretch>
        </p:blipFill>
        <p:spPr>
          <a:xfrm>
            <a:off x="1588353" y="1600200"/>
            <a:ext cx="5967294" cy="4525963"/>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2844" y="274638"/>
            <a:ext cx="8686800" cy="1143000"/>
          </a:xfrm>
        </p:spPr>
        <p:txBody>
          <a:bodyPr>
            <a:normAutofit fontScale="90000"/>
          </a:bodyPr>
          <a:lstStyle/>
          <a:p>
            <a:r>
              <a:rPr lang="es-ES" dirty="0" smtClean="0"/>
              <a:t>Introducir y modificar datos en una tabla</a:t>
            </a:r>
            <a:endParaRPr lang="es-ES" dirty="0"/>
          </a:p>
        </p:txBody>
      </p:sp>
      <p:sp>
        <p:nvSpPr>
          <p:cNvPr id="3" name="2 Marcador de contenido"/>
          <p:cNvSpPr>
            <a:spLocks noGrp="1"/>
          </p:cNvSpPr>
          <p:nvPr>
            <p:ph idx="1"/>
          </p:nvPr>
        </p:nvSpPr>
        <p:spPr/>
        <p:txBody>
          <a:bodyPr>
            <a:normAutofit lnSpcReduction="10000"/>
          </a:bodyPr>
          <a:lstStyle/>
          <a:p>
            <a:r>
              <a:rPr lang="es-ES" dirty="0" smtClean="0"/>
              <a:t>Para introducir datos en una tabla, podemos elegir entre:</a:t>
            </a:r>
          </a:p>
          <a:p>
            <a:pPr lvl="1"/>
            <a:r>
              <a:rPr lang="es-ES" dirty="0" smtClean="0"/>
              <a:t>Hacer doble clic sobre el nombre de la tabla en el Panel de Exploración</a:t>
            </a:r>
          </a:p>
          <a:p>
            <a:pPr lvl="1"/>
            <a:r>
              <a:rPr lang="es-ES" dirty="0" smtClean="0"/>
              <a:t>Desde el Panel de Exploración hacer clic derecho sobre la tabla a rellenar y seleccionar la opción </a:t>
            </a:r>
          </a:p>
          <a:p>
            <a:pPr lvl="1">
              <a:buNone/>
            </a:pPr>
            <a:r>
              <a:rPr lang="es-ES" dirty="0"/>
              <a:t>	</a:t>
            </a:r>
            <a:r>
              <a:rPr lang="es-ES" dirty="0" smtClean="0"/>
              <a:t>en el menú contextual</a:t>
            </a:r>
          </a:p>
          <a:p>
            <a:pPr lvl="1"/>
            <a:r>
              <a:rPr lang="es-ES" dirty="0" smtClean="0"/>
              <a:t>Si estamos en la vista de Diseño de tabla, hacer clic sobre el botón Vistas de objeto y elegir Vista Hoja de datos en la pestaña Inicio o diseño. </a:t>
            </a:r>
          </a:p>
          <a:p>
            <a:endParaRPr lang="es-ES" dirty="0"/>
          </a:p>
        </p:txBody>
      </p:sp>
      <p:pic>
        <p:nvPicPr>
          <p:cNvPr id="4" name="3 Imagen" descr="boton_abrir.gif"/>
          <p:cNvPicPr>
            <a:picLocks noChangeAspect="1"/>
          </p:cNvPicPr>
          <p:nvPr/>
        </p:nvPicPr>
        <p:blipFill>
          <a:blip r:embed="rId2"/>
          <a:stretch>
            <a:fillRect/>
          </a:stretch>
        </p:blipFill>
        <p:spPr>
          <a:xfrm>
            <a:off x="8072462" y="3857628"/>
            <a:ext cx="1071570" cy="35719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r>
              <a:rPr lang="es-ES" dirty="0" smtClean="0"/>
              <a:t>Cada fila nos sirve para introducir un registro.  </a:t>
            </a:r>
          </a:p>
          <a:p>
            <a:r>
              <a:rPr lang="es-ES" dirty="0" smtClean="0"/>
              <a:t>Escribir el valor del primer campo del registro. </a:t>
            </a:r>
          </a:p>
          <a:p>
            <a:r>
              <a:rPr lang="es-ES" dirty="0" smtClean="0"/>
              <a:t>Pulsar INTRO para ir al segundo campo del registro. </a:t>
            </a:r>
          </a:p>
          <a:p>
            <a:r>
              <a:rPr lang="es-ES" dirty="0" smtClean="0"/>
              <a:t>Cuando terminamos de introducir todos los campos del primer registro, pulsar INTRO para introducir los datos del segundo registro. </a:t>
            </a:r>
          </a:p>
          <a:p>
            <a:r>
              <a:rPr lang="es-ES" dirty="0" smtClean="0"/>
              <a:t>En el momento en que cambiamos de registro, el registro que estábamos introduciendo se almacenará, no es necesario guardar los registros de la tabla. </a:t>
            </a:r>
          </a:p>
          <a:p>
            <a:r>
              <a:rPr lang="es-ES" dirty="0" smtClean="0"/>
              <a:t>Hacer clic sobre el botón Cerrar para terminar con dicha tabla.  </a:t>
            </a:r>
          </a:p>
          <a:p>
            <a:endParaRPr lang="es-ES" dirty="0"/>
          </a:p>
        </p:txBody>
      </p:sp>
      <p:sp>
        <p:nvSpPr>
          <p:cNvPr id="4" name="1 Título"/>
          <p:cNvSpPr>
            <a:spLocks noGrp="1"/>
          </p:cNvSpPr>
          <p:nvPr>
            <p:ph type="title"/>
          </p:nvPr>
        </p:nvSpPr>
        <p:spPr>
          <a:xfrm>
            <a:off x="142844" y="274638"/>
            <a:ext cx="8686800" cy="1143000"/>
          </a:xfrm>
        </p:spPr>
        <p:txBody>
          <a:bodyPr>
            <a:normAutofit/>
          </a:bodyPr>
          <a:lstStyle/>
          <a:p>
            <a:r>
              <a:rPr lang="es-ES" dirty="0" smtClean="0"/>
              <a:t>Introducir datos en una tabla</a:t>
            </a:r>
            <a:endParaRPr lang="es-E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Modificar datos de una tabla</a:t>
            </a:r>
            <a:endParaRPr lang="es-ES" dirty="0"/>
          </a:p>
        </p:txBody>
      </p:sp>
      <p:sp>
        <p:nvSpPr>
          <p:cNvPr id="3" name="2 Marcador de contenido"/>
          <p:cNvSpPr>
            <a:spLocks noGrp="1"/>
          </p:cNvSpPr>
          <p:nvPr>
            <p:ph idx="1"/>
          </p:nvPr>
        </p:nvSpPr>
        <p:spPr/>
        <p:txBody>
          <a:bodyPr>
            <a:normAutofit fontScale="70000" lnSpcReduction="20000"/>
          </a:bodyPr>
          <a:lstStyle/>
          <a:p>
            <a:r>
              <a:rPr lang="es-ES" dirty="0" smtClean="0"/>
              <a:t>Si lo que queremos es borrar un registro entero: </a:t>
            </a:r>
          </a:p>
          <a:p>
            <a:pPr lvl="1"/>
            <a:r>
              <a:rPr lang="es-ES" dirty="0" smtClean="0"/>
              <a:t>Seleccionar el registro a eliminar haciendo clic sobre el cuadro de la izquierda del registro. </a:t>
            </a:r>
          </a:p>
          <a:p>
            <a:pPr lvl="1"/>
            <a:r>
              <a:rPr lang="es-ES" dirty="0" smtClean="0"/>
              <a:t>El registro quedará seleccionado. </a:t>
            </a:r>
          </a:p>
          <a:p>
            <a:pPr lvl="1"/>
            <a:r>
              <a:rPr lang="es-ES" dirty="0" smtClean="0"/>
              <a:t>Pulsar la tecla SUPR del teclado o haz clic en el botón Eliminar que se encuentra en el panel Registros de la pestaña Inicio.</a:t>
            </a:r>
          </a:p>
          <a:p>
            <a:r>
              <a:rPr lang="es-ES" dirty="0" smtClean="0"/>
              <a:t>Si lo que queremos es modificar algún valor introducido no tenemos más que situarnos sobre el valor a modificar y volverlo a escribir. </a:t>
            </a:r>
          </a:p>
          <a:p>
            <a:endParaRPr lang="es-ES" dirty="0"/>
          </a:p>
          <a:p>
            <a:endParaRPr lang="es-ES" dirty="0" smtClean="0"/>
          </a:p>
          <a:p>
            <a:r>
              <a:rPr lang="es-ES" dirty="0" smtClean="0"/>
              <a:t>Si queremos cambiar algo de la estructura de la tabla, tenemos que pasar a la Vista Diseño haciendo clic sobre el botón de Vista de objeto de la pestaña Inicio. </a:t>
            </a:r>
          </a:p>
          <a:p>
            <a:endParaRPr lang="es-ES" dirty="0"/>
          </a:p>
        </p:txBody>
      </p:sp>
      <p:pic>
        <p:nvPicPr>
          <p:cNvPr id="4" name="3 Imagen" descr="registros_eliminar.gif"/>
          <p:cNvPicPr>
            <a:picLocks noChangeAspect="1"/>
          </p:cNvPicPr>
          <p:nvPr/>
        </p:nvPicPr>
        <p:blipFill>
          <a:blip r:embed="rId2"/>
          <a:stretch>
            <a:fillRect/>
          </a:stretch>
        </p:blipFill>
        <p:spPr>
          <a:xfrm>
            <a:off x="2143108" y="3929066"/>
            <a:ext cx="2657475" cy="809625"/>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Desplazarse dentro de una tabla</a:t>
            </a:r>
            <a:endParaRPr lang="es-ES" dirty="0"/>
          </a:p>
        </p:txBody>
      </p:sp>
      <p:sp>
        <p:nvSpPr>
          <p:cNvPr id="3" name="2 Marcador de contenido"/>
          <p:cNvSpPr>
            <a:spLocks noGrp="1"/>
          </p:cNvSpPr>
          <p:nvPr>
            <p:ph idx="1"/>
          </p:nvPr>
        </p:nvSpPr>
        <p:spPr/>
        <p:txBody>
          <a:bodyPr>
            <a:noAutofit/>
          </a:bodyPr>
          <a:lstStyle/>
          <a:p>
            <a:r>
              <a:rPr lang="es-ES" sz="1600" dirty="0" smtClean="0"/>
              <a:t>Para desplazarse por los diferentes registros de una tabla vamos a utilizar la barra de desplazamiento: </a:t>
            </a:r>
          </a:p>
          <a:p>
            <a:r>
              <a:rPr lang="es-ES" sz="1600" dirty="0" smtClean="0"/>
              <a:t>La barra nos indica en qué registro estamos situados y el número total de registros de la tabla. </a:t>
            </a:r>
          </a:p>
          <a:p>
            <a:r>
              <a:rPr lang="es-ES" sz="1600" dirty="0" smtClean="0"/>
              <a:t>Haciendo clic sobre los diferentes botones realizaremos las operaciones indicadas a continuación: </a:t>
            </a:r>
          </a:p>
          <a:p>
            <a:pPr lvl="1"/>
            <a:r>
              <a:rPr lang="es-ES" sz="1600" dirty="0" smtClean="0"/>
              <a:t>para ir al primer registro de la tabla. </a:t>
            </a:r>
          </a:p>
          <a:p>
            <a:pPr lvl="1"/>
            <a:r>
              <a:rPr lang="es-ES" sz="1600" dirty="0" smtClean="0"/>
              <a:t>para ir al registro anterior en la tabla. </a:t>
            </a:r>
          </a:p>
          <a:p>
            <a:pPr lvl="1"/>
            <a:r>
              <a:rPr lang="es-ES" sz="1600" dirty="0" smtClean="0"/>
              <a:t>para ir al registro siguiente en la tabla. </a:t>
            </a:r>
          </a:p>
          <a:p>
            <a:pPr lvl="1"/>
            <a:r>
              <a:rPr lang="es-ES" sz="1600" dirty="0" smtClean="0"/>
              <a:t>para ir al último registro de la tabla. </a:t>
            </a:r>
          </a:p>
          <a:p>
            <a:pPr lvl="1"/>
            <a:r>
              <a:rPr lang="es-ES" sz="1600" dirty="0" smtClean="0"/>
              <a:t>para crear un nuevo registro que se situará automáticamente al final de la tabla. </a:t>
            </a:r>
          </a:p>
          <a:p>
            <a:r>
              <a:rPr lang="es-ES" sz="1600" dirty="0" smtClean="0"/>
              <a:t>Podemos ir también directamente a un registro determinado de la siguiente forma: </a:t>
            </a:r>
          </a:p>
          <a:p>
            <a:pPr lvl="1"/>
            <a:r>
              <a:rPr lang="es-ES" sz="1600" dirty="0" smtClean="0"/>
              <a:t>Hacer doble clic sobre el cuadro en blanco donde pone el número del registro actual. </a:t>
            </a:r>
          </a:p>
          <a:p>
            <a:pPr lvl="1"/>
            <a:r>
              <a:rPr lang="es-ES" sz="1600" dirty="0" smtClean="0"/>
              <a:t>Escribir el número del registro al cual queremos ir. </a:t>
            </a:r>
          </a:p>
          <a:p>
            <a:pPr lvl="1"/>
            <a:r>
              <a:rPr lang="es-ES" sz="1600" dirty="0" smtClean="0"/>
              <a:t>Pulsar INTRO. </a:t>
            </a:r>
          </a:p>
          <a:p>
            <a:r>
              <a:rPr lang="es-ES" sz="1600" dirty="0" smtClean="0"/>
              <a:t>También podemos desplazarnos por los diferentes campos y registros pulsando las teclas FLECHA ABAJO, FLECHA ARRIBA</a:t>
            </a:r>
            <a:r>
              <a:rPr lang="es-ES" sz="1600" b="1" dirty="0" smtClean="0"/>
              <a:t>,</a:t>
            </a:r>
            <a:r>
              <a:rPr lang="es-ES" sz="1600" dirty="0" smtClean="0"/>
              <a:t> FLECHA IZQUIERDA y FLECHA DERECHA del teclado. </a:t>
            </a:r>
            <a:endParaRPr lang="es-ES" sz="1600" dirty="0"/>
          </a:p>
        </p:txBody>
      </p:sp>
      <p:pic>
        <p:nvPicPr>
          <p:cNvPr id="4" name="3 Imagen" descr="barra_desplazamiento.gif"/>
          <p:cNvPicPr>
            <a:picLocks noChangeAspect="1"/>
          </p:cNvPicPr>
          <p:nvPr/>
        </p:nvPicPr>
        <p:blipFill>
          <a:blip r:embed="rId2"/>
          <a:stretch>
            <a:fillRect/>
          </a:stretch>
        </p:blipFill>
        <p:spPr>
          <a:xfrm>
            <a:off x="2357422" y="1857364"/>
            <a:ext cx="2757507" cy="285752"/>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Crear una relación</a:t>
            </a:r>
            <a:endParaRPr lang="es-ES" dirty="0"/>
          </a:p>
        </p:txBody>
      </p:sp>
      <p:sp>
        <p:nvSpPr>
          <p:cNvPr id="3" name="2 Marcador de contenido"/>
          <p:cNvSpPr>
            <a:spLocks noGrp="1"/>
          </p:cNvSpPr>
          <p:nvPr>
            <p:ph idx="1"/>
          </p:nvPr>
        </p:nvSpPr>
        <p:spPr/>
        <p:txBody>
          <a:bodyPr>
            <a:normAutofit fontScale="62500" lnSpcReduction="20000"/>
          </a:bodyPr>
          <a:lstStyle/>
          <a:p>
            <a:r>
              <a:rPr lang="es-ES" dirty="0"/>
              <a:t>H</a:t>
            </a:r>
            <a:r>
              <a:rPr lang="es-ES" dirty="0" smtClean="0"/>
              <a:t>acer clic en el botón Relaciones que se encuentra en la pestaña Herramientas de base de datos. </a:t>
            </a:r>
          </a:p>
          <a:p>
            <a:endParaRPr lang="es-ES" dirty="0"/>
          </a:p>
          <a:p>
            <a:endParaRPr lang="es-ES" dirty="0" smtClean="0"/>
          </a:p>
          <a:p>
            <a:r>
              <a:rPr lang="es-ES" dirty="0" smtClean="0"/>
              <a:t>Aparecerá el cuadro de diálogo Mostrar </a:t>
            </a:r>
            <a:r>
              <a:rPr lang="es-ES" smtClean="0"/>
              <a:t>tabla esperando </a:t>
            </a:r>
            <a:r>
              <a:rPr lang="es-ES" dirty="0" smtClean="0"/>
              <a:t>indicarle las tablas que formarán parte de la relación a crear. </a:t>
            </a:r>
          </a:p>
          <a:p>
            <a:r>
              <a:rPr lang="es-ES" dirty="0" smtClean="0"/>
              <a:t>Seleccionar una de las tablas que </a:t>
            </a:r>
          </a:p>
          <a:p>
            <a:pPr>
              <a:buNone/>
            </a:pPr>
            <a:r>
              <a:rPr lang="es-ES" dirty="0" smtClean="0"/>
              <a:t>	pertenecen a la relación haciendo clic sobre</a:t>
            </a:r>
          </a:p>
          <a:p>
            <a:pPr>
              <a:buNone/>
            </a:pPr>
            <a:r>
              <a:rPr lang="es-ES" dirty="0" smtClean="0"/>
              <a:t>	ella, aparecerá dicha tabla remarcada. </a:t>
            </a:r>
          </a:p>
          <a:p>
            <a:r>
              <a:rPr lang="es-ES" dirty="0" smtClean="0"/>
              <a:t>Hacer clic sobre el botón Agregar. </a:t>
            </a:r>
          </a:p>
          <a:p>
            <a:r>
              <a:rPr lang="es-ES" dirty="0" smtClean="0"/>
              <a:t>Repetir los dos pasos anteriores hasta </a:t>
            </a:r>
          </a:p>
          <a:p>
            <a:pPr>
              <a:buNone/>
            </a:pPr>
            <a:r>
              <a:rPr lang="es-ES" dirty="0" smtClean="0"/>
              <a:t>	añadir todas las tablas de las relaciones a </a:t>
            </a:r>
          </a:p>
          <a:p>
            <a:pPr>
              <a:buNone/>
            </a:pPr>
            <a:r>
              <a:rPr lang="es-ES" dirty="0"/>
              <a:t>	</a:t>
            </a:r>
            <a:r>
              <a:rPr lang="es-ES" dirty="0" smtClean="0"/>
              <a:t>crear. </a:t>
            </a:r>
          </a:p>
          <a:p>
            <a:r>
              <a:rPr lang="es-ES" dirty="0" smtClean="0"/>
              <a:t>Hacer clic sobre el botón Cerrar. </a:t>
            </a:r>
          </a:p>
          <a:p>
            <a:endParaRPr lang="es-ES" dirty="0"/>
          </a:p>
        </p:txBody>
      </p:sp>
      <p:pic>
        <p:nvPicPr>
          <p:cNvPr id="4" name="3 Imagen" descr="herramientas_relaciones.gif"/>
          <p:cNvPicPr>
            <a:picLocks noChangeAspect="1"/>
          </p:cNvPicPr>
          <p:nvPr/>
        </p:nvPicPr>
        <p:blipFill>
          <a:blip r:embed="rId2"/>
          <a:stretch>
            <a:fillRect/>
          </a:stretch>
        </p:blipFill>
        <p:spPr>
          <a:xfrm>
            <a:off x="4643438" y="1928802"/>
            <a:ext cx="2124075" cy="809625"/>
          </a:xfrm>
          <a:prstGeom prst="rect">
            <a:avLst/>
          </a:prstGeom>
        </p:spPr>
      </p:pic>
      <p:pic>
        <p:nvPicPr>
          <p:cNvPr id="5" name="4 Imagen" descr="dialogo_relaciones.gif"/>
          <p:cNvPicPr>
            <a:picLocks noChangeAspect="1"/>
          </p:cNvPicPr>
          <p:nvPr/>
        </p:nvPicPr>
        <p:blipFill>
          <a:blip r:embed="rId3"/>
          <a:stretch>
            <a:fillRect/>
          </a:stretch>
        </p:blipFill>
        <p:spPr>
          <a:xfrm>
            <a:off x="5572132" y="3500438"/>
            <a:ext cx="3219450" cy="300990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Crear una relación (II)</a:t>
            </a:r>
            <a:endParaRPr lang="es-ES" dirty="0"/>
          </a:p>
        </p:txBody>
      </p:sp>
      <p:sp>
        <p:nvSpPr>
          <p:cNvPr id="3" name="2 Marcador de contenido"/>
          <p:cNvSpPr>
            <a:spLocks noGrp="1"/>
          </p:cNvSpPr>
          <p:nvPr>
            <p:ph idx="1"/>
          </p:nvPr>
        </p:nvSpPr>
        <p:spPr/>
        <p:txBody>
          <a:bodyPr/>
          <a:lstStyle/>
          <a:p>
            <a:r>
              <a:rPr lang="es-ES" dirty="0" smtClean="0"/>
              <a:t>Ahora aparecerá la ventana Relaciones con las tablas añadidas en el paso anterior.</a:t>
            </a:r>
            <a:endParaRPr lang="es-ES" dirty="0"/>
          </a:p>
        </p:txBody>
      </p:sp>
      <p:pic>
        <p:nvPicPr>
          <p:cNvPr id="4" name="3 Imagen" descr="ventana_relaciones_sin.gif"/>
          <p:cNvPicPr>
            <a:picLocks noChangeAspect="1"/>
          </p:cNvPicPr>
          <p:nvPr/>
        </p:nvPicPr>
        <p:blipFill>
          <a:blip r:embed="rId2"/>
          <a:stretch>
            <a:fillRect/>
          </a:stretch>
        </p:blipFill>
        <p:spPr>
          <a:xfrm>
            <a:off x="2071670" y="2857496"/>
            <a:ext cx="4629150" cy="2543175"/>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Crear una relación (III)</a:t>
            </a:r>
            <a:endParaRPr lang="es-ES" dirty="0"/>
          </a:p>
        </p:txBody>
      </p:sp>
      <p:sp>
        <p:nvSpPr>
          <p:cNvPr id="3" name="2 Marcador de contenido"/>
          <p:cNvSpPr>
            <a:spLocks noGrp="1"/>
          </p:cNvSpPr>
          <p:nvPr>
            <p:ph idx="1"/>
          </p:nvPr>
        </p:nvSpPr>
        <p:spPr/>
        <p:txBody>
          <a:bodyPr>
            <a:normAutofit fontScale="85000" lnSpcReduction="20000"/>
          </a:bodyPr>
          <a:lstStyle/>
          <a:p>
            <a:r>
              <a:rPr lang="es-ES" dirty="0" smtClean="0"/>
              <a:t>Para crear la relación: </a:t>
            </a:r>
          </a:p>
          <a:p>
            <a:pPr lvl="1"/>
            <a:r>
              <a:rPr lang="es-ES" dirty="0" smtClean="0"/>
              <a:t>Ir sobre el campo de relación de la tabla principal (en nuestro caso </a:t>
            </a:r>
            <a:r>
              <a:rPr lang="es-ES" dirty="0" err="1" smtClean="0"/>
              <a:t>codigo</a:t>
            </a:r>
            <a:r>
              <a:rPr lang="es-ES" dirty="0" smtClean="0"/>
              <a:t>). </a:t>
            </a:r>
          </a:p>
          <a:p>
            <a:pPr lvl="1"/>
            <a:r>
              <a:rPr lang="es-ES" dirty="0" smtClean="0"/>
              <a:t>Pulsar el botón izquierdo del ratón y manteniéndolo pulsado arrastrar hasta el campo numero de la tabla secundaria (</a:t>
            </a:r>
            <a:r>
              <a:rPr lang="es-ES" dirty="0" err="1" smtClean="0"/>
              <a:t>aulaClic_Facturas</a:t>
            </a:r>
            <a:r>
              <a:rPr lang="es-ES" dirty="0" smtClean="0"/>
              <a:t>). </a:t>
            </a:r>
          </a:p>
          <a:p>
            <a:pPr lvl="1"/>
            <a:r>
              <a:rPr lang="es-ES" dirty="0" smtClean="0"/>
              <a:t>Soltar el botón del ratón. </a:t>
            </a:r>
          </a:p>
          <a:p>
            <a:pPr lvl="1"/>
            <a:r>
              <a:rPr lang="es-ES" dirty="0" smtClean="0"/>
              <a:t>Activar el recuadro Exigir integridad referencial haciendo clic sobre éste.</a:t>
            </a:r>
          </a:p>
          <a:p>
            <a:pPr lvl="1"/>
            <a:r>
              <a:rPr lang="es-ES" dirty="0" smtClean="0"/>
              <a:t>Para terminar, hacer clic sobre el botón Crear. </a:t>
            </a:r>
          </a:p>
          <a:p>
            <a:r>
              <a:rPr lang="es-ES" dirty="0" smtClean="0"/>
              <a:t>Se creará la relación y ésta aparecerá en la ventana Relaciones. </a:t>
            </a:r>
          </a:p>
          <a:p>
            <a:pPr lvl="1"/>
            <a:endParaRPr lang="es-ES" dirty="0" smtClean="0"/>
          </a:p>
          <a:p>
            <a:endParaRPr lang="es-E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Añadir tablas a la ventana Relaciones</a:t>
            </a:r>
            <a:endParaRPr lang="es-ES" dirty="0"/>
          </a:p>
        </p:txBody>
      </p:sp>
      <p:sp>
        <p:nvSpPr>
          <p:cNvPr id="3" name="2 Marcador de contenido"/>
          <p:cNvSpPr>
            <a:spLocks noGrp="1"/>
          </p:cNvSpPr>
          <p:nvPr>
            <p:ph idx="1"/>
          </p:nvPr>
        </p:nvSpPr>
        <p:spPr/>
        <p:txBody>
          <a:bodyPr>
            <a:normAutofit fontScale="77500" lnSpcReduction="20000"/>
          </a:bodyPr>
          <a:lstStyle/>
          <a:p>
            <a:r>
              <a:rPr lang="es-ES" dirty="0" smtClean="0"/>
              <a:t>Si ya hemos creado una relación y queremos crear otra pero no se dispone de la tabla en la ventana Relaciones debemos añadir la tabla a la ventana: </a:t>
            </a:r>
          </a:p>
          <a:p>
            <a:pPr lvl="1"/>
            <a:r>
              <a:rPr lang="es-ES" dirty="0" smtClean="0"/>
              <a:t>Primero nos situamos en la ventana Relaciones haciendo clic en el botón Relaciones en la pestaña Herramientas de base de datos. </a:t>
            </a:r>
          </a:p>
          <a:p>
            <a:pPr lvl="1"/>
            <a:r>
              <a:rPr lang="es-ES" dirty="0" smtClean="0"/>
              <a:t>Para añadir la tabla hacer clic sobre el botón Mostrar tabla en la pestaña Diseño.</a:t>
            </a:r>
          </a:p>
          <a:p>
            <a:pPr lvl="1">
              <a:buNone/>
            </a:pPr>
            <a:endParaRPr lang="es-ES" dirty="0" smtClean="0"/>
          </a:p>
          <a:p>
            <a:pPr lvl="1">
              <a:buNone/>
            </a:pPr>
            <a:r>
              <a:rPr lang="es-ES" dirty="0" smtClean="0"/>
              <a:t> </a:t>
            </a:r>
          </a:p>
          <a:p>
            <a:pPr lvl="1"/>
            <a:r>
              <a:rPr lang="es-ES" dirty="0" smtClean="0"/>
              <a:t>Aparecerá el cuadro de diálogo Mostrar tablas estudiado en el apartado anterior. </a:t>
            </a:r>
          </a:p>
          <a:p>
            <a:pPr lvl="1"/>
            <a:r>
              <a:rPr lang="es-ES" dirty="0" smtClean="0"/>
              <a:t>Añadir las tablas necesarias. </a:t>
            </a:r>
          </a:p>
          <a:p>
            <a:pPr lvl="1"/>
            <a:r>
              <a:rPr lang="es-ES" dirty="0" smtClean="0"/>
              <a:t>Cerrar el cuadro de diálogo. </a:t>
            </a:r>
          </a:p>
          <a:p>
            <a:endParaRPr lang="es-ES" dirty="0"/>
          </a:p>
        </p:txBody>
      </p:sp>
      <p:pic>
        <p:nvPicPr>
          <p:cNvPr id="4" name="3 Imagen" descr="disenyo_mostrar_tabla.gif"/>
          <p:cNvPicPr>
            <a:picLocks noChangeAspect="1"/>
          </p:cNvPicPr>
          <p:nvPr/>
        </p:nvPicPr>
        <p:blipFill>
          <a:blip r:embed="rId2"/>
          <a:stretch>
            <a:fillRect/>
          </a:stretch>
        </p:blipFill>
        <p:spPr>
          <a:xfrm>
            <a:off x="3214678" y="3857628"/>
            <a:ext cx="2524125" cy="809625"/>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Quitar tablas de la ventana Relaciones</a:t>
            </a:r>
            <a:endParaRPr lang="es-ES" dirty="0"/>
          </a:p>
        </p:txBody>
      </p:sp>
      <p:sp>
        <p:nvSpPr>
          <p:cNvPr id="3" name="2 Marcador de contenido"/>
          <p:cNvSpPr>
            <a:spLocks noGrp="1"/>
          </p:cNvSpPr>
          <p:nvPr>
            <p:ph idx="1"/>
          </p:nvPr>
        </p:nvSpPr>
        <p:spPr/>
        <p:txBody>
          <a:bodyPr>
            <a:normAutofit lnSpcReduction="10000"/>
          </a:bodyPr>
          <a:lstStyle/>
          <a:p>
            <a:r>
              <a:rPr lang="es-ES" dirty="0" smtClean="0"/>
              <a:t>Primero nos situamos en la ventana </a:t>
            </a:r>
            <a:r>
              <a:rPr lang="es-ES" b="1" dirty="0" smtClean="0"/>
              <a:t>Relaciones</a:t>
            </a:r>
            <a:r>
              <a:rPr lang="es-ES" dirty="0" smtClean="0"/>
              <a:t> haciendo clic en el botón Relaciones en la pestaña Herramientas de base de datos. </a:t>
            </a:r>
          </a:p>
          <a:p>
            <a:r>
              <a:rPr lang="es-ES" dirty="0" smtClean="0"/>
              <a:t>Después podemos elegir entre: </a:t>
            </a:r>
          </a:p>
          <a:p>
            <a:pPr lvl="1"/>
            <a:r>
              <a:rPr lang="es-ES" dirty="0" smtClean="0"/>
              <a:t>hacer clic con el botón derecho sobre la tabla y elegir la opción Ocultar tabla del menú contextual que aparecerá,</a:t>
            </a:r>
          </a:p>
          <a:p>
            <a:pPr lvl="1"/>
            <a:r>
              <a:rPr lang="es-ES" dirty="0" smtClean="0"/>
              <a:t>hacer clic sobre la tabla para seleccionarla y hacer clic en el botón Ocultar tabla en la pestaña Diseño. </a:t>
            </a:r>
          </a:p>
          <a:p>
            <a:endParaRPr lang="es-E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Modificar relaciones</a:t>
            </a:r>
            <a:endParaRPr lang="es-ES" dirty="0"/>
          </a:p>
        </p:txBody>
      </p:sp>
      <p:sp>
        <p:nvSpPr>
          <p:cNvPr id="3" name="2 Marcador de contenido"/>
          <p:cNvSpPr>
            <a:spLocks noGrp="1"/>
          </p:cNvSpPr>
          <p:nvPr>
            <p:ph idx="1"/>
          </p:nvPr>
        </p:nvSpPr>
        <p:spPr/>
        <p:txBody>
          <a:bodyPr>
            <a:normAutofit fontScale="85000" lnSpcReduction="20000"/>
          </a:bodyPr>
          <a:lstStyle/>
          <a:p>
            <a:r>
              <a:rPr lang="es-ES" dirty="0" smtClean="0"/>
              <a:t>Posicionarse en la ventana Relaciones y elegir entre estas dos formas:</a:t>
            </a:r>
          </a:p>
          <a:p>
            <a:pPr lvl="1"/>
            <a:r>
              <a:rPr lang="es-ES" dirty="0" smtClean="0"/>
              <a:t>hacer clic con el botón derecho sobre la relación a modificar y elegir la opción Modificar relación... del menú contextual que aparecerá, o</a:t>
            </a:r>
          </a:p>
          <a:p>
            <a:pPr lvl="1"/>
            <a:r>
              <a:rPr lang="es-ES" dirty="0" smtClean="0"/>
              <a:t>hacer clic sobre la relación a modificar y hacer clic en el botón Modificar relaciones que encontrarás en la pestaña Diseño de la banda de opciones. </a:t>
            </a:r>
          </a:p>
          <a:p>
            <a:r>
              <a:rPr lang="es-ES" dirty="0" smtClean="0"/>
              <a:t>Se abrirá el cuadro de diálogo Modificar relaciones estudiado anteriormente. </a:t>
            </a:r>
          </a:p>
          <a:p>
            <a:r>
              <a:rPr lang="es-ES" dirty="0" smtClean="0"/>
              <a:t>Realizar los cambios deseados. </a:t>
            </a:r>
          </a:p>
          <a:p>
            <a:r>
              <a:rPr lang="es-ES" dirty="0" smtClean="0"/>
              <a:t>Hacer clic sobre el botón Aceptar.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Las barras</a:t>
            </a:r>
            <a:endParaRPr lang="es-ES" dirty="0"/>
          </a:p>
        </p:txBody>
      </p:sp>
      <p:sp>
        <p:nvSpPr>
          <p:cNvPr id="3" name="2 Marcador de contenido"/>
          <p:cNvSpPr>
            <a:spLocks noGrp="1"/>
          </p:cNvSpPr>
          <p:nvPr>
            <p:ph idx="1"/>
          </p:nvPr>
        </p:nvSpPr>
        <p:spPr/>
        <p:txBody>
          <a:bodyPr/>
          <a:lstStyle/>
          <a:p>
            <a:r>
              <a:rPr lang="es-ES" b="1" dirty="0" smtClean="0"/>
              <a:t>La barra de Título</a:t>
            </a:r>
            <a:endParaRPr lang="es-ES" dirty="0" smtClean="0"/>
          </a:p>
          <a:p>
            <a:pPr lvl="1"/>
            <a:r>
              <a:rPr lang="es-ES" dirty="0" smtClean="0"/>
              <a:t>Contiene el nombre del programa y del archivo con el que estamos trabajando en el momento actual.</a:t>
            </a:r>
          </a:p>
          <a:p>
            <a:pPr lvl="1"/>
            <a:r>
              <a:rPr lang="es-ES" dirty="0" smtClean="0"/>
              <a:t>En el extremo de la derecha están los botones para minimizar, maximizar/restaurar y cerrar.  </a:t>
            </a:r>
          </a:p>
          <a:p>
            <a:pPr>
              <a:buNone/>
            </a:pPr>
            <a:r>
              <a:rPr lang="es-ES" dirty="0" smtClean="0"/>
              <a:t> </a:t>
            </a:r>
          </a:p>
          <a:p>
            <a:endParaRPr lang="es-ES" dirty="0"/>
          </a:p>
        </p:txBody>
      </p:sp>
      <p:pic>
        <p:nvPicPr>
          <p:cNvPr id="4" name="3 Imagen" descr="barra_titulo.gif"/>
          <p:cNvPicPr>
            <a:picLocks noChangeAspect="1"/>
          </p:cNvPicPr>
          <p:nvPr/>
        </p:nvPicPr>
        <p:blipFill>
          <a:blip r:embed="rId2"/>
          <a:stretch>
            <a:fillRect/>
          </a:stretch>
        </p:blipFill>
        <p:spPr>
          <a:xfrm>
            <a:off x="1590675" y="5000636"/>
            <a:ext cx="5962650" cy="28575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Eliminar relaciones</a:t>
            </a:r>
            <a:endParaRPr lang="es-ES" dirty="0"/>
          </a:p>
        </p:txBody>
      </p:sp>
      <p:sp>
        <p:nvSpPr>
          <p:cNvPr id="3" name="2 Marcador de contenido"/>
          <p:cNvSpPr>
            <a:spLocks noGrp="1"/>
          </p:cNvSpPr>
          <p:nvPr>
            <p:ph idx="1"/>
          </p:nvPr>
        </p:nvSpPr>
        <p:spPr/>
        <p:txBody>
          <a:bodyPr>
            <a:normAutofit/>
          </a:bodyPr>
          <a:lstStyle/>
          <a:p>
            <a:r>
              <a:rPr lang="es-ES" dirty="0" smtClean="0"/>
              <a:t>Hacer clic con el botón derecho sobre la relación a borrar y elegir la opción Eliminar del menú contextual, o</a:t>
            </a:r>
          </a:p>
          <a:p>
            <a:r>
              <a:rPr lang="es-ES" dirty="0" smtClean="0"/>
              <a:t>hacer clic con el botón izquierdo sobre la relación, la relación quedará seleccionada, y a continuación pulsar la tecla DEL o SUPR.</a:t>
            </a:r>
          </a:p>
          <a:p>
            <a:r>
              <a:rPr lang="es-ES" dirty="0" smtClean="0"/>
              <a:t>La relación queda eliminada de la ventana y de la base de datos.</a:t>
            </a:r>
          </a:p>
          <a:p>
            <a:endParaRPr lang="es-E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Limpiar la ventana relaciones</a:t>
            </a:r>
            <a:endParaRPr lang="es-ES" dirty="0"/>
          </a:p>
        </p:txBody>
      </p:sp>
      <p:sp>
        <p:nvSpPr>
          <p:cNvPr id="3" name="2 Marcador de contenido"/>
          <p:cNvSpPr>
            <a:spLocks noGrp="1"/>
          </p:cNvSpPr>
          <p:nvPr>
            <p:ph idx="1"/>
          </p:nvPr>
        </p:nvSpPr>
        <p:spPr/>
        <p:txBody>
          <a:bodyPr>
            <a:normAutofit fontScale="62500" lnSpcReduction="20000"/>
          </a:bodyPr>
          <a:lstStyle/>
          <a:p>
            <a:r>
              <a:rPr lang="es-ES" dirty="0" smtClean="0"/>
              <a:t>Cuando nuestra base de datos contiene muchas tablas y muchas relaciones, la ventana Relaciones puede llegar a ser tan compleja que sea difícil interpretarla. Podemos salvar esta dificultad limpiando la ventana y visualizando en ella únicamente las tablas que nos interesen y sus relaciones. </a:t>
            </a:r>
          </a:p>
          <a:p>
            <a:r>
              <a:rPr lang="es-ES" dirty="0" smtClean="0"/>
              <a:t>Para </a:t>
            </a:r>
            <a:r>
              <a:rPr lang="es-ES" b="1" dirty="0" smtClean="0"/>
              <a:t>limpiar la ventana Relaciones</a:t>
            </a:r>
            <a:r>
              <a:rPr lang="es-ES" dirty="0" smtClean="0"/>
              <a:t> haz clic en el botón Borrar diseño en la pestaña Diseño.</a:t>
            </a:r>
          </a:p>
          <a:p>
            <a:endParaRPr lang="es-ES" dirty="0" smtClean="0"/>
          </a:p>
          <a:p>
            <a:pPr>
              <a:buNone/>
            </a:pPr>
            <a:endParaRPr lang="es-ES" dirty="0" smtClean="0"/>
          </a:p>
          <a:p>
            <a:r>
              <a:rPr lang="es-ES" dirty="0" smtClean="0"/>
              <a:t>Desaparecerán todas las tablas y todas las relaciones de la ventana Relaciones. Desaparecen las relaciones de la ventana pero siguen existiendo en la base de datos, únicamente hemos limpiado la ventana.</a:t>
            </a:r>
          </a:p>
          <a:p>
            <a:r>
              <a:rPr lang="es-ES" dirty="0" smtClean="0"/>
              <a:t>A partir de ese momento podemos ir añadiendo a la ventana las tablas que nos interesan (con la opción Mostar tabla estudiada anteriormente) y las relaciones definidas con esas tablas con la opción Mostrar directas que explicaremos a continuación.</a:t>
            </a:r>
          </a:p>
        </p:txBody>
      </p:sp>
      <p:pic>
        <p:nvPicPr>
          <p:cNvPr id="4" name="3 Imagen" descr="disenyo_borrar_disenyo.gif"/>
          <p:cNvPicPr>
            <a:picLocks noChangeAspect="1"/>
          </p:cNvPicPr>
          <p:nvPr/>
        </p:nvPicPr>
        <p:blipFill>
          <a:blip r:embed="rId2"/>
          <a:stretch>
            <a:fillRect/>
          </a:stretch>
        </p:blipFill>
        <p:spPr>
          <a:xfrm>
            <a:off x="2857488" y="3143248"/>
            <a:ext cx="1819275" cy="809625"/>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Mostrar relaciones directas</a:t>
            </a:r>
            <a:endParaRPr lang="es-ES" dirty="0"/>
          </a:p>
        </p:txBody>
      </p:sp>
      <p:sp>
        <p:nvSpPr>
          <p:cNvPr id="3" name="2 Marcador de contenido"/>
          <p:cNvSpPr>
            <a:spLocks noGrp="1"/>
          </p:cNvSpPr>
          <p:nvPr>
            <p:ph idx="1"/>
          </p:nvPr>
        </p:nvSpPr>
        <p:spPr/>
        <p:txBody>
          <a:bodyPr>
            <a:normAutofit fontScale="85000" lnSpcReduction="10000"/>
          </a:bodyPr>
          <a:lstStyle/>
          <a:p>
            <a:r>
              <a:rPr lang="es-ES" dirty="0" smtClean="0"/>
              <a:t>Esta opción nos permite visualizar en la ventana Relaciones todas las relaciones basadas en una tabla determinada.</a:t>
            </a:r>
          </a:p>
          <a:p>
            <a:r>
              <a:rPr lang="es-ES" dirty="0" smtClean="0"/>
              <a:t>Posicionarse en la ventana Relaciones y elegir entre:</a:t>
            </a:r>
          </a:p>
          <a:p>
            <a:pPr lvl="1"/>
            <a:r>
              <a:rPr lang="es-ES" dirty="0" smtClean="0"/>
              <a:t>hacer clic con el botón derecho sobre la tabla y elegir la opción Mostrar directas del menú contextual que aparecerá,</a:t>
            </a:r>
          </a:p>
          <a:p>
            <a:pPr lvl="1"/>
            <a:r>
              <a:rPr lang="es-ES" dirty="0" smtClean="0"/>
              <a:t>hacer clic sobre la tabla para seleccionarla y hacer clic en el botón Mostrar relaciones directas en la pestaña Diseño. </a:t>
            </a:r>
          </a:p>
          <a:p>
            <a:r>
              <a:rPr lang="es-ES" dirty="0" smtClean="0"/>
              <a:t>Aparecerán todas las relaciones asociadas a la tabla y todas las tablas que intervienen en estas relaciones.</a:t>
            </a:r>
          </a:p>
          <a:p>
            <a:endParaRPr lang="es-E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Visualizar todas las relaciones</a:t>
            </a:r>
            <a:endParaRPr lang="es-ES" dirty="0"/>
          </a:p>
        </p:txBody>
      </p:sp>
      <p:sp>
        <p:nvSpPr>
          <p:cNvPr id="3" name="2 Marcador de contenido"/>
          <p:cNvSpPr>
            <a:spLocks noGrp="1"/>
          </p:cNvSpPr>
          <p:nvPr>
            <p:ph idx="1"/>
          </p:nvPr>
        </p:nvSpPr>
        <p:spPr/>
        <p:txBody>
          <a:bodyPr>
            <a:normAutofit fontScale="92500" lnSpcReduction="10000"/>
          </a:bodyPr>
          <a:lstStyle/>
          <a:p>
            <a:r>
              <a:rPr lang="es-ES" dirty="0" smtClean="0"/>
              <a:t>Si queremos visualizar en la ventana Relaciones todas las relaciones, posicionarse en la ventana Relaciones y elegir entre:</a:t>
            </a:r>
          </a:p>
          <a:p>
            <a:pPr lvl="1"/>
            <a:r>
              <a:rPr lang="es-ES" dirty="0" smtClean="0"/>
              <a:t>hacer clic con el botón derecho sobre el fondo de la ventana y elegir la opción Mostrar todo del menú contextual que aparecerá,</a:t>
            </a:r>
          </a:p>
          <a:p>
            <a:pPr lvl="1"/>
            <a:r>
              <a:rPr lang="es-ES" dirty="0" smtClean="0"/>
              <a:t>pulsar el botón Mostrar todas las relaciones en la pestaña Diseño. </a:t>
            </a:r>
          </a:p>
          <a:p>
            <a:r>
              <a:rPr lang="es-ES" dirty="0" smtClean="0"/>
              <a:t>Aparecerán todas las relaciones existentes en la base de datos y las tablas asociadas.</a:t>
            </a:r>
          </a:p>
          <a:p>
            <a:endParaRPr lang="es-E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Crear una consulta</a:t>
            </a:r>
            <a:endParaRPr lang="es-ES" dirty="0"/>
          </a:p>
        </p:txBody>
      </p:sp>
      <p:sp>
        <p:nvSpPr>
          <p:cNvPr id="3" name="2 Marcador de contenido"/>
          <p:cNvSpPr>
            <a:spLocks noGrp="1"/>
          </p:cNvSpPr>
          <p:nvPr>
            <p:ph idx="1"/>
          </p:nvPr>
        </p:nvSpPr>
        <p:spPr/>
        <p:txBody>
          <a:bodyPr>
            <a:normAutofit fontScale="92500" lnSpcReduction="10000"/>
          </a:bodyPr>
          <a:lstStyle/>
          <a:p>
            <a:r>
              <a:rPr lang="es-ES" dirty="0" smtClean="0"/>
              <a:t>Hacer clic en el botón Diseño de Consulta en la pestaña Crear.</a:t>
            </a:r>
          </a:p>
          <a:p>
            <a:endParaRPr lang="es-ES" dirty="0" smtClean="0"/>
          </a:p>
          <a:p>
            <a:r>
              <a:rPr lang="es-ES" dirty="0" smtClean="0"/>
              <a:t>Seleccionar la tabla de la que queremos sacar datos y hacer clic sobre el botón Agregar. </a:t>
            </a:r>
          </a:p>
          <a:p>
            <a:r>
              <a:rPr lang="es-ES" dirty="0" smtClean="0"/>
              <a:t>Si queremos sacar datos de varias tablas agregar de la misma forma las demás tablas. </a:t>
            </a:r>
          </a:p>
          <a:p>
            <a:r>
              <a:rPr lang="es-ES" dirty="0" smtClean="0"/>
              <a:t>Finalmente hacer clic sobre el botón Cerrar. </a:t>
            </a:r>
          </a:p>
          <a:p>
            <a:r>
              <a:rPr lang="es-ES" dirty="0" smtClean="0"/>
              <a:t>Aparecerá la ventana Vista Diseño de consultas. </a:t>
            </a:r>
          </a:p>
          <a:p>
            <a:endParaRPr lang="es-ES" dirty="0"/>
          </a:p>
        </p:txBody>
      </p:sp>
      <p:pic>
        <p:nvPicPr>
          <p:cNvPr id="4" name="3 Imagen" descr="crear_disenyo_consulta.gif"/>
          <p:cNvPicPr>
            <a:picLocks noChangeAspect="1"/>
          </p:cNvPicPr>
          <p:nvPr/>
        </p:nvPicPr>
        <p:blipFill>
          <a:blip r:embed="rId2"/>
          <a:stretch>
            <a:fillRect/>
          </a:stretch>
        </p:blipFill>
        <p:spPr>
          <a:xfrm>
            <a:off x="3786182" y="2143116"/>
            <a:ext cx="1809750" cy="809625"/>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Añadir campos</a:t>
            </a:r>
            <a:endParaRPr lang="es-ES" dirty="0"/>
          </a:p>
        </p:txBody>
      </p:sp>
      <p:sp>
        <p:nvSpPr>
          <p:cNvPr id="3" name="2 Marcador de contenido"/>
          <p:cNvSpPr>
            <a:spLocks noGrp="1"/>
          </p:cNvSpPr>
          <p:nvPr>
            <p:ph idx="1"/>
          </p:nvPr>
        </p:nvSpPr>
        <p:spPr/>
        <p:txBody>
          <a:bodyPr>
            <a:normAutofit fontScale="62500" lnSpcReduction="20000"/>
          </a:bodyPr>
          <a:lstStyle/>
          <a:p>
            <a:r>
              <a:rPr lang="es-ES" dirty="0" smtClean="0"/>
              <a:t>Hacer doble clic sobre el nombre del campo que aparece en la zona de tablas, este se colocará en la primera columna libre de la cuadrícula.</a:t>
            </a:r>
          </a:p>
          <a:p>
            <a:r>
              <a:rPr lang="es-ES" dirty="0" smtClean="0"/>
              <a:t>Hacer clic sobre el nombre del campo que aparece en la zona de tablas y sin soltar el botón del ratón arrastrar el campo sobre la cuadrícula, soltar el botón cuando estemos sobre la columna delante de la cual queremos dejar el campo que estamos añadiendo. </a:t>
            </a:r>
          </a:p>
          <a:p>
            <a:r>
              <a:rPr lang="es-ES" dirty="0" smtClean="0"/>
              <a:t>Hacer clic sobre la fila Campo: de una columna vacía de la rejilla, aparecerá a la derecha la flecha para desplegar la lista de todos los campos de todas las tablas que aparecen en la zona de tablas. Si tenemos muchos campos y varias tablas podemos reducir la lista seleccionando primero una tabla en la fila Tabla:, así en la lista desplegable sólo aparecerán campos de la tabla seleccionada.</a:t>
            </a:r>
          </a:p>
          <a:p>
            <a:r>
              <a:rPr lang="es-ES" dirty="0" smtClean="0"/>
              <a:t>También podemos teclear directamente el nombre del campo en la fila Campo: de una columna vacía de la cuadrícula.</a:t>
            </a:r>
          </a:p>
          <a:p>
            <a:r>
              <a:rPr lang="es-ES" dirty="0" smtClean="0"/>
              <a:t>Si queremos que todos los campos de la tabla aparezcan en el resultado de la consulta podemos utilizar el asterisco * (sinónimo de 'todos los campos').</a:t>
            </a:r>
          </a:p>
          <a:p>
            <a:pPr>
              <a:buNone/>
            </a:pPr>
            <a:endParaRPr lang="es-ES"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Encabezados de columna</a:t>
            </a:r>
            <a:endParaRPr lang="es-ES" dirty="0"/>
          </a:p>
        </p:txBody>
      </p:sp>
      <p:sp>
        <p:nvSpPr>
          <p:cNvPr id="3" name="2 Marcador de contenido"/>
          <p:cNvSpPr>
            <a:spLocks noGrp="1"/>
          </p:cNvSpPr>
          <p:nvPr>
            <p:ph idx="1"/>
          </p:nvPr>
        </p:nvSpPr>
        <p:spPr/>
        <p:txBody>
          <a:bodyPr>
            <a:normAutofit lnSpcReduction="10000"/>
          </a:bodyPr>
          <a:lstStyle/>
          <a:p>
            <a:r>
              <a:rPr lang="es-ES" dirty="0" smtClean="0"/>
              <a:t>Podemos cambiar el encabezado de las columnas del resultado de la consulta.</a:t>
            </a:r>
          </a:p>
          <a:p>
            <a:r>
              <a:rPr lang="es-ES" dirty="0" smtClean="0"/>
              <a:t>Normalmente aparece en el encabezado de la columna el nombre de la columna, si queremos cambiar ese encabezado lo indicamos en la fila Campo: escribiéndolo delante del nombre del campo y seguido de dos puntos ( : ). Se suele utilizar sobre todo para los campos calculados.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Cambiar el orden de los campos</a:t>
            </a:r>
            <a:endParaRPr lang="es-ES" dirty="0"/>
          </a:p>
        </p:txBody>
      </p:sp>
      <p:sp>
        <p:nvSpPr>
          <p:cNvPr id="3" name="2 Marcador de contenido"/>
          <p:cNvSpPr>
            <a:spLocks noGrp="1"/>
          </p:cNvSpPr>
          <p:nvPr>
            <p:ph idx="1"/>
          </p:nvPr>
        </p:nvSpPr>
        <p:spPr/>
        <p:txBody>
          <a:bodyPr>
            <a:normAutofit lnSpcReduction="10000"/>
          </a:bodyPr>
          <a:lstStyle/>
          <a:p>
            <a:r>
              <a:rPr lang="es-ES" dirty="0" smtClean="0"/>
              <a:t>Podemos mover una columna (o varias) arrastrándola o bien cortando y pegando.</a:t>
            </a:r>
          </a:p>
          <a:p>
            <a:r>
              <a:rPr lang="es-ES" dirty="0" smtClean="0"/>
              <a:t>Para mover una columna arrastrándola:</a:t>
            </a:r>
          </a:p>
          <a:p>
            <a:pPr lvl="1"/>
            <a:r>
              <a:rPr lang="es-ES" dirty="0" smtClean="0"/>
              <a:t>Posicionar el cursor sobre el extremo superior de la columna y cuando aparece la flecha hacer clic, la columna aparecerá resaltada (está seleccionada).</a:t>
            </a:r>
          </a:p>
          <a:p>
            <a:pPr lvl="1"/>
            <a:r>
              <a:rPr lang="es-ES" dirty="0" smtClean="0"/>
              <a:t>Mover un poco el cursor para que aparezca la flecha . Pulsar el botón del ratón y sin soltarlo arrastrar la columna hasta la posición deseada.</a:t>
            </a:r>
          </a:p>
          <a:p>
            <a:endParaRPr lang="es-E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Cambiar el orden de los campos (II)</a:t>
            </a:r>
            <a:endParaRPr lang="es-ES" dirty="0"/>
          </a:p>
        </p:txBody>
      </p:sp>
      <p:sp>
        <p:nvSpPr>
          <p:cNvPr id="3" name="2 Marcador de contenido"/>
          <p:cNvSpPr>
            <a:spLocks noGrp="1"/>
          </p:cNvSpPr>
          <p:nvPr>
            <p:ph idx="1"/>
          </p:nvPr>
        </p:nvSpPr>
        <p:spPr/>
        <p:txBody>
          <a:bodyPr>
            <a:normAutofit fontScale="70000" lnSpcReduction="20000"/>
          </a:bodyPr>
          <a:lstStyle/>
          <a:p>
            <a:r>
              <a:rPr lang="es-ES" dirty="0" smtClean="0"/>
              <a:t>Para mover una columna cortándola:</a:t>
            </a:r>
          </a:p>
          <a:p>
            <a:pPr lvl="1"/>
            <a:r>
              <a:rPr lang="es-ES" dirty="0" smtClean="0"/>
              <a:t>Seleccionar la columna (posicionar el cursor sobre el extremo superior de la columna y cuando aparece la flecha hacer clic).</a:t>
            </a:r>
          </a:p>
          <a:p>
            <a:pPr lvl="1"/>
            <a:r>
              <a:rPr lang="es-ES" dirty="0" smtClean="0"/>
              <a:t>Hacer clic sobre el icono en la pestaña Inicio (o bien teclear </a:t>
            </a:r>
            <a:r>
              <a:rPr lang="es-ES" dirty="0" err="1" smtClean="0"/>
              <a:t>Ctrl+X</a:t>
            </a:r>
            <a:r>
              <a:rPr lang="es-ES" dirty="0" smtClean="0"/>
              <a:t>), desaparecerá la columna.</a:t>
            </a:r>
          </a:p>
          <a:p>
            <a:pPr lvl="1"/>
            <a:r>
              <a:rPr lang="es-ES" dirty="0" smtClean="0"/>
              <a:t>A continuación crear una columna en blanco en el lugar donde queremos mover la columna que hemos cortado con la opción Insertar Columnas de la pestaña Diseño. </a:t>
            </a:r>
          </a:p>
          <a:p>
            <a:pPr lvl="1"/>
            <a:r>
              <a:rPr lang="es-ES" dirty="0" smtClean="0"/>
              <a:t>Seleccionar esa columna y hacer clic sobre el icono Pegar la pestaña Inicio (o bien teclear </a:t>
            </a:r>
            <a:r>
              <a:rPr lang="es-ES" dirty="0" err="1" smtClean="0"/>
              <a:t>Ctrl+V</a:t>
            </a:r>
            <a:r>
              <a:rPr lang="es-ES" dirty="0" smtClean="0"/>
              <a:t>).</a:t>
            </a:r>
          </a:p>
          <a:p>
            <a:r>
              <a:rPr lang="es-ES" dirty="0" smtClean="0"/>
              <a:t>Podemos seleccionar varias columnas consecutivas seleccionando la primera y manteniendo la tecla </a:t>
            </a:r>
            <a:r>
              <a:rPr lang="es-ES" dirty="0" err="1" smtClean="0"/>
              <a:t>May</a:t>
            </a:r>
            <a:r>
              <a:rPr lang="es-ES" dirty="0" smtClean="0"/>
              <a:t> pulsada, seleccionar la última columna a seleccionar, se seleccionarán las dos columnas y todas la columnas que se encuentren entre las dos.</a:t>
            </a:r>
            <a:endParaRPr lang="es-E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Guardar la consulta</a:t>
            </a:r>
            <a:endParaRPr lang="es-ES" dirty="0"/>
          </a:p>
        </p:txBody>
      </p:sp>
      <p:sp>
        <p:nvSpPr>
          <p:cNvPr id="3" name="2 Marcador de contenido"/>
          <p:cNvSpPr>
            <a:spLocks noGrp="1"/>
          </p:cNvSpPr>
          <p:nvPr>
            <p:ph idx="1"/>
          </p:nvPr>
        </p:nvSpPr>
        <p:spPr/>
        <p:txBody>
          <a:bodyPr>
            <a:normAutofit fontScale="85000" lnSpcReduction="10000"/>
          </a:bodyPr>
          <a:lstStyle/>
          <a:p>
            <a:r>
              <a:rPr lang="es-ES" dirty="0" smtClean="0"/>
              <a:t>Podemos Guardar la consulta </a:t>
            </a:r>
          </a:p>
          <a:p>
            <a:pPr lvl="1"/>
            <a:r>
              <a:rPr lang="es-ES" dirty="0" smtClean="0"/>
              <a:t>haciendo clic sobre el botón de la barra de Acceso Rápido, o bien,</a:t>
            </a:r>
          </a:p>
          <a:p>
            <a:pPr lvl="1"/>
            <a:r>
              <a:rPr lang="es-ES" dirty="0" smtClean="0"/>
              <a:t>seleccionando la opción Guardar      del Botón de Office .</a:t>
            </a:r>
          </a:p>
          <a:p>
            <a:r>
              <a:rPr lang="es-ES" dirty="0" smtClean="0"/>
              <a:t>Si es la primera vez que guardamos la consulta aparecerá el cuadro de diálogo para darle un nombre.</a:t>
            </a:r>
          </a:p>
          <a:p>
            <a:r>
              <a:rPr lang="es-ES" dirty="0" smtClean="0"/>
              <a:t>Se puede poner cualquier nombre excepto el de una tabla ya creada.</a:t>
            </a:r>
          </a:p>
          <a:p>
            <a:r>
              <a:rPr lang="es-ES" dirty="0" smtClean="0"/>
              <a:t>A continuación hacer clic sobre el botón Aceptar. </a:t>
            </a:r>
          </a:p>
          <a:p>
            <a:r>
              <a:rPr lang="es-ES" dirty="0" smtClean="0"/>
              <a:t>Para cerrar la consulta hacer clic sobre su botón  </a:t>
            </a:r>
          </a:p>
          <a:p>
            <a:endParaRPr lang="es-ES" dirty="0"/>
          </a:p>
        </p:txBody>
      </p:sp>
      <p:pic>
        <p:nvPicPr>
          <p:cNvPr id="4" name="3 Imagen" descr="boton_guardar.gif"/>
          <p:cNvPicPr>
            <a:picLocks noChangeAspect="1"/>
          </p:cNvPicPr>
          <p:nvPr/>
        </p:nvPicPr>
        <p:blipFill>
          <a:blip r:embed="rId2"/>
          <a:stretch>
            <a:fillRect/>
          </a:stretch>
        </p:blipFill>
        <p:spPr>
          <a:xfrm>
            <a:off x="5429256" y="2857496"/>
            <a:ext cx="219075" cy="219075"/>
          </a:xfrm>
          <a:prstGeom prst="rect">
            <a:avLst/>
          </a:prstGeom>
        </p:spPr>
      </p:pic>
      <p:pic>
        <p:nvPicPr>
          <p:cNvPr id="5" name="4 Imagen" descr="boton_cerrar_tabla.gif"/>
          <p:cNvPicPr>
            <a:picLocks noChangeAspect="1"/>
          </p:cNvPicPr>
          <p:nvPr/>
        </p:nvPicPr>
        <p:blipFill>
          <a:blip r:embed="rId3"/>
          <a:stretch>
            <a:fillRect/>
          </a:stretch>
        </p:blipFill>
        <p:spPr>
          <a:xfrm>
            <a:off x="7643834" y="5429264"/>
            <a:ext cx="171450" cy="16192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La barra de Acceso rápido </a:t>
            </a:r>
            <a:r>
              <a:rPr lang="es-ES" dirty="0" smtClean="0"/>
              <a:t/>
            </a:r>
            <a:br>
              <a:rPr lang="es-ES" dirty="0" smtClean="0"/>
            </a:br>
            <a:endParaRPr lang="es-ES" dirty="0"/>
          </a:p>
        </p:txBody>
      </p:sp>
      <p:sp>
        <p:nvSpPr>
          <p:cNvPr id="3" name="2 Marcador de contenido"/>
          <p:cNvSpPr>
            <a:spLocks noGrp="1"/>
          </p:cNvSpPr>
          <p:nvPr>
            <p:ph idx="1"/>
          </p:nvPr>
        </p:nvSpPr>
        <p:spPr/>
        <p:txBody>
          <a:bodyPr>
            <a:normAutofit/>
          </a:bodyPr>
          <a:lstStyle/>
          <a:p>
            <a:r>
              <a:rPr lang="es-ES" dirty="0" smtClean="0"/>
              <a:t>La barra de acceso rápido contiene las operaciones más habituales de Access como Guardar , Imprimir</a:t>
            </a:r>
            <a:r>
              <a:rPr lang="es-ES" b="1" dirty="0" smtClean="0"/>
              <a:t> </a:t>
            </a:r>
            <a:r>
              <a:rPr lang="es-ES" dirty="0" smtClean="0"/>
              <a:t>o Deshacer.</a:t>
            </a:r>
          </a:p>
          <a:p>
            <a:r>
              <a:rPr lang="es-ES" dirty="0" smtClean="0"/>
              <a:t>Esta barra puede personalizarse para añadir todos los botones que quieras. Para ello haz clic en la flecha desplegable de la derecha y aparecerán los comandos más frecuentes para elegir. </a:t>
            </a:r>
          </a:p>
          <a:p>
            <a:endParaRPr lang="es-ES" dirty="0"/>
          </a:p>
        </p:txBody>
      </p:sp>
      <p:pic>
        <p:nvPicPr>
          <p:cNvPr id="4" name="3 Imagen" descr="barra_acceso_rapido.gif"/>
          <p:cNvPicPr>
            <a:picLocks noChangeAspect="1"/>
          </p:cNvPicPr>
          <p:nvPr/>
        </p:nvPicPr>
        <p:blipFill>
          <a:blip r:embed="rId2"/>
          <a:stretch>
            <a:fillRect/>
          </a:stretch>
        </p:blipFill>
        <p:spPr>
          <a:xfrm>
            <a:off x="2714612" y="5643578"/>
            <a:ext cx="2932064" cy="571504"/>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Ejecutar la consulta</a:t>
            </a:r>
            <a:endParaRPr lang="es-ES" dirty="0"/>
          </a:p>
        </p:txBody>
      </p:sp>
      <p:sp>
        <p:nvSpPr>
          <p:cNvPr id="3" name="2 Marcador de contenido"/>
          <p:cNvSpPr>
            <a:spLocks noGrp="1"/>
          </p:cNvSpPr>
          <p:nvPr>
            <p:ph idx="1"/>
          </p:nvPr>
        </p:nvSpPr>
        <p:spPr/>
        <p:txBody>
          <a:bodyPr>
            <a:normAutofit fontScale="70000" lnSpcReduction="20000"/>
          </a:bodyPr>
          <a:lstStyle/>
          <a:p>
            <a:r>
              <a:rPr lang="es-ES" dirty="0" smtClean="0"/>
              <a:t>Podemos ejecutar una consulta desde la ventana Diseño de consulta o bien desde el Panel de Exploración. </a:t>
            </a:r>
          </a:p>
          <a:p>
            <a:r>
              <a:rPr lang="es-ES" dirty="0" smtClean="0"/>
              <a:t>Desde el Panel de Exploración: </a:t>
            </a:r>
          </a:p>
          <a:p>
            <a:pPr lvl="1"/>
            <a:r>
              <a:rPr lang="es-ES" dirty="0" smtClean="0"/>
              <a:t>Haciendo doble clic sobre su nombre.</a:t>
            </a:r>
          </a:p>
          <a:p>
            <a:r>
              <a:rPr lang="es-ES" dirty="0" smtClean="0"/>
              <a:t>Desde la vista diseño de la consulta: </a:t>
            </a:r>
          </a:p>
          <a:p>
            <a:pPr lvl="1"/>
            <a:r>
              <a:rPr lang="es-ES" dirty="0" smtClean="0"/>
              <a:t>Haciendo clic sobre el botón Ejecutar de la pestaña Diseño</a:t>
            </a:r>
          </a:p>
          <a:p>
            <a:endParaRPr lang="es-ES" dirty="0" smtClean="0"/>
          </a:p>
          <a:p>
            <a:endParaRPr lang="es-ES" dirty="0" smtClean="0"/>
          </a:p>
          <a:p>
            <a:r>
              <a:rPr lang="es-ES" dirty="0" smtClean="0"/>
              <a:t>Cuando estamos visualizando el resultado de una consulta, lo que vemos realmente es la parte de la tabla que cumple los criterios especificados, por lo tanto si modificamos algún dato de los que aparecen en la consulta estaremos modificando el dato en la tabla (excepto algunas consultas que no permiten esas modificaciones).</a:t>
            </a:r>
            <a:endParaRPr lang="es-ES" dirty="0"/>
          </a:p>
        </p:txBody>
      </p:sp>
      <p:pic>
        <p:nvPicPr>
          <p:cNvPr id="4" name="3 Imagen" descr="disenyo_ejecutar.gif"/>
          <p:cNvPicPr>
            <a:picLocks noChangeAspect="1"/>
          </p:cNvPicPr>
          <p:nvPr/>
        </p:nvPicPr>
        <p:blipFill>
          <a:blip r:embed="rId2"/>
          <a:stretch>
            <a:fillRect/>
          </a:stretch>
        </p:blipFill>
        <p:spPr>
          <a:xfrm>
            <a:off x="7358082" y="3000372"/>
            <a:ext cx="914400" cy="809625"/>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Modificar el diseño de una consulta</a:t>
            </a:r>
            <a:endParaRPr lang="es-ES" dirty="0"/>
          </a:p>
        </p:txBody>
      </p:sp>
      <p:sp>
        <p:nvSpPr>
          <p:cNvPr id="3" name="2 Marcador de contenido"/>
          <p:cNvSpPr>
            <a:spLocks noGrp="1"/>
          </p:cNvSpPr>
          <p:nvPr>
            <p:ph idx="1"/>
          </p:nvPr>
        </p:nvSpPr>
        <p:spPr/>
        <p:txBody>
          <a:bodyPr/>
          <a:lstStyle/>
          <a:p>
            <a:r>
              <a:rPr lang="es-ES" dirty="0" smtClean="0"/>
              <a:t>Situarse en el Panel de Exploración y hacer clic derecho sobre el nombre de la consulta.</a:t>
            </a:r>
          </a:p>
          <a:p>
            <a:r>
              <a:rPr lang="es-ES" dirty="0" smtClean="0"/>
              <a:t>En el menú contextual seleccionar </a:t>
            </a:r>
          </a:p>
          <a:p>
            <a:pPr>
              <a:buNone/>
            </a:pPr>
            <a:endParaRPr lang="es-ES" dirty="0"/>
          </a:p>
        </p:txBody>
      </p:sp>
      <p:pic>
        <p:nvPicPr>
          <p:cNvPr id="4" name="3 Imagen" descr="boton_disenyo.gif"/>
          <p:cNvPicPr>
            <a:picLocks noChangeAspect="1"/>
          </p:cNvPicPr>
          <p:nvPr/>
        </p:nvPicPr>
        <p:blipFill>
          <a:blip r:embed="rId2"/>
          <a:stretch>
            <a:fillRect/>
          </a:stretch>
        </p:blipFill>
        <p:spPr>
          <a:xfrm>
            <a:off x="2857488" y="3714752"/>
            <a:ext cx="2886095" cy="714380"/>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Ordenar las filas</a:t>
            </a:r>
            <a:endParaRPr lang="es-ES" dirty="0"/>
          </a:p>
        </p:txBody>
      </p:sp>
      <p:sp>
        <p:nvSpPr>
          <p:cNvPr id="3" name="2 Marcador de contenido"/>
          <p:cNvSpPr>
            <a:spLocks noGrp="1"/>
          </p:cNvSpPr>
          <p:nvPr>
            <p:ph idx="1"/>
          </p:nvPr>
        </p:nvSpPr>
        <p:spPr/>
        <p:txBody>
          <a:bodyPr>
            <a:normAutofit fontScale="55000" lnSpcReduction="20000"/>
          </a:bodyPr>
          <a:lstStyle/>
          <a:p>
            <a:r>
              <a:rPr lang="es-ES" dirty="0" smtClean="0"/>
              <a:t>Hacer clic sobre la fila Orden: del campo por el cual queremos ordenar las filas, hacer clic sobre la flecha que aparecerá para desplegar la lista y elegir el tipo de ordenación.</a:t>
            </a:r>
          </a:p>
          <a:p>
            <a:r>
              <a:rPr lang="es-ES" dirty="0" smtClean="0"/>
              <a:t>Puede ser Ascendente en este caso se ordenarán de menor a mayor si el campo es numérico, por orden alfabético si el campo es de tipo texto, de anterior a posterior si el campo es de tipo fecha/hora, etc..., o bien puede ser Descendente en orden inverso. </a:t>
            </a:r>
          </a:p>
          <a:p>
            <a:r>
              <a:rPr lang="es-ES" dirty="0" smtClean="0"/>
              <a:t>Podemos ordenar también por varios campos para ello rellenar la fila Orden: de todas las columnas por las que queremos ordenar. En este caso se ordenan las filas por la primera columna de ordenación, para un mismo valor de la primera columna, se ordenan por la segunda columna, y así sucesivamente.</a:t>
            </a:r>
          </a:p>
          <a:p>
            <a:r>
              <a:rPr lang="es-ES" dirty="0" smtClean="0"/>
              <a:t>El orden de las columnas de ordenación es el que aparece en la cuadrícula, es decir si queremos ordenar por ejemplo por provincia y dentro de la misma provincia por localidad tenemos que tener en la cuadrícula primero la columna provincia y después la columna localidad.</a:t>
            </a:r>
          </a:p>
          <a:p>
            <a:r>
              <a:rPr lang="es-ES" dirty="0" smtClean="0"/>
              <a:t>El tipo de ordenación es independiente por lo que se puede utilizar una ordenación distinta para cada columna. Por ejemplo ascendente por la primera columna y dentro de la primera columna, descendente por la segunda columna.</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Seleccionar filas</a:t>
            </a:r>
            <a:endParaRPr lang="es-ES" dirty="0"/>
          </a:p>
        </p:txBody>
      </p:sp>
      <p:sp>
        <p:nvSpPr>
          <p:cNvPr id="3" name="2 Marcador de contenido"/>
          <p:cNvSpPr>
            <a:spLocks noGrp="1"/>
          </p:cNvSpPr>
          <p:nvPr>
            <p:ph idx="1"/>
          </p:nvPr>
        </p:nvSpPr>
        <p:spPr/>
        <p:txBody>
          <a:bodyPr>
            <a:normAutofit fontScale="55000" lnSpcReduction="20000"/>
          </a:bodyPr>
          <a:lstStyle/>
          <a:p>
            <a:r>
              <a:rPr lang="es-ES" dirty="0" smtClean="0"/>
              <a:t>Para seleccionar filas tenemos que indicar un criterio de búsqueda, un criterio de búsqueda es una condición que deberán cumplir todas las filas que aparezcan en el resultado de la consulta.</a:t>
            </a:r>
          </a:p>
          <a:p>
            <a:r>
              <a:rPr lang="es-ES" dirty="0" smtClean="0"/>
              <a:t>Normalmente la condición estará basada en un campo de la tabla por ejemplo para seleccionar los alumnos de Valencia la condición sería población = "Valencia". Para escribir esta condición en la cuadrícula tenemos que tener en una de las columnas de la cuadrícula el campo </a:t>
            </a:r>
            <a:r>
              <a:rPr lang="es-ES" b="1" i="1" dirty="0" err="1" smtClean="0"/>
              <a:t>poblacion</a:t>
            </a:r>
            <a:r>
              <a:rPr lang="es-ES" dirty="0" smtClean="0"/>
              <a:t> y en esa columna ponemos en la fila Criterios: el resto de la condición o sea ="Valencia"</a:t>
            </a:r>
            <a:r>
              <a:rPr lang="es-ES" i="1" dirty="0" smtClean="0"/>
              <a:t>.</a:t>
            </a:r>
            <a:endParaRPr lang="es-ES" dirty="0" smtClean="0"/>
          </a:p>
          <a:p>
            <a:r>
              <a:rPr lang="es-ES" dirty="0" smtClean="0"/>
              <a:t>Cuando la condición es una igualdad no es necesario poner el signo </a:t>
            </a:r>
            <a:r>
              <a:rPr lang="es-ES" b="1" i="1" dirty="0" smtClean="0"/>
              <a:t>=</a:t>
            </a:r>
            <a:r>
              <a:rPr lang="es-ES" dirty="0" smtClean="0"/>
              <a:t>, podemos poner directamente el valor Valencia en la fila Criterios: ya que si no ponemos operador asume por defecto el =. </a:t>
            </a:r>
          </a:p>
          <a:p>
            <a:r>
              <a:rPr lang="es-ES" dirty="0" smtClean="0"/>
              <a:t>Tampoco es necesario poner las comillas, las añadirá él por defecto. Siempre que se encuentra un texto lo encierra entre comillas. </a:t>
            </a:r>
          </a:p>
          <a:p>
            <a:r>
              <a:rPr lang="es-ES" dirty="0" smtClean="0"/>
              <a:t>Si en la fila Criterios: queremos poner un nombre de campo en vez de un valor (para comparar dos campos entre sí) tenemos que encerrar el nombre del campo entre corchetes [ ]. Por ejemplo queremos poner la condición precio = coste en la que precio y coste son dos campos, tenemos que poner en la fila criterios: [coste], si no ponemos los corchetes añadirá las comillas y entenderá Precio = "coste", precio igual al valor Coste no al contenido del campo Coste.</a:t>
            </a:r>
          </a:p>
          <a:p>
            <a:endParaRPr lang="es-E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Seleccionar filas (II)</a:t>
            </a:r>
            <a:endParaRPr lang="es-ES" dirty="0"/>
          </a:p>
        </p:txBody>
      </p:sp>
      <p:sp>
        <p:nvSpPr>
          <p:cNvPr id="3" name="2 Marcador de contenido"/>
          <p:cNvSpPr>
            <a:spLocks noGrp="1"/>
          </p:cNvSpPr>
          <p:nvPr>
            <p:ph idx="1"/>
          </p:nvPr>
        </p:nvSpPr>
        <p:spPr>
          <a:xfrm>
            <a:off x="457200" y="1142984"/>
            <a:ext cx="8229600" cy="4525963"/>
          </a:xfrm>
        </p:spPr>
        <p:txBody>
          <a:bodyPr>
            <a:normAutofit fontScale="70000" lnSpcReduction="20000"/>
          </a:bodyPr>
          <a:lstStyle/>
          <a:p>
            <a:r>
              <a:rPr lang="es-ES" dirty="0" smtClean="0"/>
              <a:t>Para indicar varias condiciones se emplean los operadores Y </a:t>
            </a:r>
            <a:r>
              <a:rPr lang="es-ES" dirty="0" err="1" smtClean="0"/>
              <a:t>y</a:t>
            </a:r>
            <a:r>
              <a:rPr lang="es-ES" dirty="0" smtClean="0"/>
              <a:t> O. </a:t>
            </a:r>
          </a:p>
          <a:p>
            <a:r>
              <a:rPr lang="es-ES" dirty="0" smtClean="0"/>
              <a:t>En un criterio de búsqueda en el que las condiciones están unidas por el operador Y, para que el registro aparezca se deben cumplir todas las condiciones. Por ejemplo precio &gt; 100 y precio &lt; 1200, aparecen los registros cuyo precio está comprendido entre 101 y 1199.</a:t>
            </a:r>
          </a:p>
          <a:p>
            <a:r>
              <a:rPr lang="es-ES" dirty="0" smtClean="0"/>
              <a:t>En un criterio de búsqueda en el que las condiciones están unidas por el operador O, el registro aparecerá en el resultado de la consulta si cumple al menos una de las condiciones.</a:t>
            </a:r>
          </a:p>
          <a:p>
            <a:r>
              <a:rPr lang="es-ES" dirty="0" smtClean="0"/>
              <a:t>Todas las condiciones establecidas en la misma fila de la cuadrícula quedan unidas por el operador Y.</a:t>
            </a:r>
          </a:p>
          <a:p>
            <a:r>
              <a:rPr lang="es-ES" dirty="0" smtClean="0"/>
              <a:t>En el ejemplo siguiente serían alumnos de Valencia Y cuya fecha de nacimiento esté comprendida entre el 1/1/60 y el 31/12/69. </a:t>
            </a:r>
          </a:p>
          <a:p>
            <a:endParaRPr lang="es-ES" dirty="0"/>
          </a:p>
        </p:txBody>
      </p:sp>
      <p:pic>
        <p:nvPicPr>
          <p:cNvPr id="4" name="3 Imagen" descr="qbe_y.gif"/>
          <p:cNvPicPr>
            <a:picLocks noChangeAspect="1"/>
          </p:cNvPicPr>
          <p:nvPr/>
        </p:nvPicPr>
        <p:blipFill>
          <a:blip r:embed="rId2"/>
          <a:stretch>
            <a:fillRect/>
          </a:stretch>
        </p:blipFill>
        <p:spPr>
          <a:xfrm>
            <a:off x="1428728" y="5072074"/>
            <a:ext cx="5876925" cy="1485900"/>
          </a:xfrm>
          <a:prstGeom prst="rect">
            <a:avLst/>
          </a:prstGeom>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Seleccionar filas (III)</a:t>
            </a:r>
            <a:endParaRPr lang="es-ES" dirty="0"/>
          </a:p>
        </p:txBody>
      </p:sp>
      <p:sp>
        <p:nvSpPr>
          <p:cNvPr id="3" name="2 Marcador de contenido"/>
          <p:cNvSpPr>
            <a:spLocks noGrp="1"/>
          </p:cNvSpPr>
          <p:nvPr>
            <p:ph idx="1"/>
          </p:nvPr>
        </p:nvSpPr>
        <p:spPr>
          <a:xfrm>
            <a:off x="428596" y="1285860"/>
            <a:ext cx="8229600" cy="4525963"/>
          </a:xfrm>
        </p:spPr>
        <p:txBody>
          <a:bodyPr>
            <a:normAutofit fontScale="70000" lnSpcReduction="20000"/>
          </a:bodyPr>
          <a:lstStyle/>
          <a:p>
            <a:r>
              <a:rPr lang="es-ES" dirty="0" smtClean="0"/>
              <a:t>Del mismo modo pasa con cada una de las filas o.</a:t>
            </a:r>
          </a:p>
          <a:p>
            <a:r>
              <a:rPr lang="es-ES" dirty="0" smtClean="0"/>
              <a:t>Si queremos que las condiciones queden unidas por el operador O tenemos que colocarlas en filas distintas (utilizando las filas O: y siguientes).</a:t>
            </a:r>
          </a:p>
          <a:p>
            <a:r>
              <a:rPr lang="es-ES" dirty="0" smtClean="0"/>
              <a:t>En el ejemplo, visualizaremos de la tabla Alumnado los campos Apellidos, Nombre, Población y Fecha nacimiento, los alumnos aparecerán ordenados por Apellidos pero únicamente aparecerán aquellos que sean de Valencia y hayan nacido entre el 1/1/60 y el 31/12/69, o bien aquellos de Alicante sea cual sea su fecha de nacimiento. </a:t>
            </a:r>
          </a:p>
          <a:p>
            <a:r>
              <a:rPr lang="es-ES" dirty="0" smtClean="0"/>
              <a:t>¡Ojo! El criterio de la fecha de nacimiento únicamente afecta a la población Valencia por encontrarse en la misma fila. </a:t>
            </a:r>
          </a:p>
          <a:p>
            <a:r>
              <a:rPr lang="es-ES" dirty="0" smtClean="0"/>
              <a:t>Access no diferencia entre mayúsculas y minúsculas a la hora de realizar la búsqueda de registros.</a:t>
            </a:r>
          </a:p>
          <a:p>
            <a:endParaRPr lang="es-ES" dirty="0"/>
          </a:p>
        </p:txBody>
      </p:sp>
      <p:pic>
        <p:nvPicPr>
          <p:cNvPr id="4" name="3 Imagen" descr="qbe_y_o.gif"/>
          <p:cNvPicPr>
            <a:picLocks noChangeAspect="1"/>
          </p:cNvPicPr>
          <p:nvPr/>
        </p:nvPicPr>
        <p:blipFill>
          <a:blip r:embed="rId2"/>
          <a:stretch>
            <a:fillRect/>
          </a:stretch>
        </p:blipFill>
        <p:spPr>
          <a:xfrm>
            <a:off x="1857356" y="5372100"/>
            <a:ext cx="5876925" cy="1485900"/>
          </a:xfrm>
          <a:prstGeom prst="rect">
            <a:avLst/>
          </a:prstGeom>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Consultas con parámetros</a:t>
            </a:r>
            <a:endParaRPr lang="es-ES" dirty="0"/>
          </a:p>
        </p:txBody>
      </p:sp>
      <p:sp>
        <p:nvSpPr>
          <p:cNvPr id="3" name="2 Marcador de contenido"/>
          <p:cNvSpPr>
            <a:spLocks noGrp="1"/>
          </p:cNvSpPr>
          <p:nvPr>
            <p:ph idx="1"/>
          </p:nvPr>
        </p:nvSpPr>
        <p:spPr/>
        <p:txBody>
          <a:bodyPr>
            <a:normAutofit fontScale="70000" lnSpcReduction="20000"/>
          </a:bodyPr>
          <a:lstStyle/>
          <a:p>
            <a:r>
              <a:rPr lang="es-ES" dirty="0" smtClean="0"/>
              <a:t>A menudo, en una consulta necesitamos utilizar un valor que no es conocido en ese momento sino que queremos que lo introduzca el usuario cuando se ejecute la consulta. Por ejemplo, queremos hacer una consulta para obtener los alumnos de una determinada Población, la población la introducirá el usuario cuando Access se lo pida.</a:t>
            </a:r>
          </a:p>
          <a:p>
            <a:r>
              <a:rPr lang="es-ES" dirty="0" smtClean="0"/>
              <a:t>En este caso necesitamos utilizar en nuestra consulta un parámetro.</a:t>
            </a:r>
          </a:p>
          <a:p>
            <a:r>
              <a:rPr lang="es-ES" dirty="0" smtClean="0"/>
              <a:t>Un parámetro funciona de forma parecida a un campo de tabla, pero el valor que almacena lo introduce el usuario cuando se ejecuta la consulta.</a:t>
            </a:r>
          </a:p>
          <a:p>
            <a:r>
              <a:rPr lang="es-ES" dirty="0" smtClean="0"/>
              <a:t>En una consulta cuando utilizamos un nombre de campo que no está en el origen de datos, Access considera este campo como un parámetro y cuando se ejecuta la consulta nos pide Introducir el valor del parámetro mediante un cuadro de diálogo como este:</a:t>
            </a:r>
          </a:p>
          <a:p>
            <a:endParaRPr lang="es-ES" dirty="0"/>
          </a:p>
        </p:txBody>
      </p:sp>
      <p:pic>
        <p:nvPicPr>
          <p:cNvPr id="4" name="3 Imagen" descr="consulta_parametros.gif"/>
          <p:cNvPicPr>
            <a:picLocks noChangeAspect="1"/>
          </p:cNvPicPr>
          <p:nvPr/>
        </p:nvPicPr>
        <p:blipFill>
          <a:blip r:embed="rId2"/>
          <a:stretch>
            <a:fillRect/>
          </a:stretch>
        </p:blipFill>
        <p:spPr>
          <a:xfrm>
            <a:off x="5429256" y="5695950"/>
            <a:ext cx="2686050" cy="1162050"/>
          </a:xfrm>
          <a:prstGeom prst="rect">
            <a:avLst/>
          </a:prstGeom>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Consultas con parámetros</a:t>
            </a:r>
            <a:endParaRPr lang="es-ES" dirty="0"/>
          </a:p>
        </p:txBody>
      </p:sp>
      <p:sp>
        <p:nvSpPr>
          <p:cNvPr id="3" name="2 Marcador de contenido"/>
          <p:cNvSpPr>
            <a:spLocks noGrp="1"/>
          </p:cNvSpPr>
          <p:nvPr>
            <p:ph idx="1"/>
          </p:nvPr>
        </p:nvSpPr>
        <p:spPr/>
        <p:txBody>
          <a:bodyPr>
            <a:normAutofit fontScale="85000" lnSpcReduction="10000"/>
          </a:bodyPr>
          <a:lstStyle/>
          <a:p>
            <a:r>
              <a:rPr lang="es-ES" dirty="0" smtClean="0"/>
              <a:t>En el ejemplo anterior, en la consulta tendríamos que añadir una condición de búsqueda que especifique que la Población es igual al Valor a introducir, de esta manera:</a:t>
            </a:r>
          </a:p>
          <a:p>
            <a:endParaRPr lang="es-ES" dirty="0" smtClean="0"/>
          </a:p>
          <a:p>
            <a:pPr>
              <a:buNone/>
            </a:pPr>
            <a:endParaRPr lang="es-ES" dirty="0" smtClean="0"/>
          </a:p>
          <a:p>
            <a:endParaRPr lang="es-ES" dirty="0" smtClean="0"/>
          </a:p>
          <a:p>
            <a:r>
              <a:rPr lang="es-ES" dirty="0" smtClean="0"/>
              <a:t>Ojo! cuando pongamos el nombre del parámetro es importante escribirlo entre corchetes, de lo contrario Access le añadirá comillas y no lo considerará como un nombre de parámetro sino como un valor.</a:t>
            </a:r>
          </a:p>
          <a:p>
            <a:endParaRPr lang="es-ES" dirty="0"/>
          </a:p>
        </p:txBody>
      </p:sp>
      <p:pic>
        <p:nvPicPr>
          <p:cNvPr id="4" name="3 Imagen" descr="consulta_parametros_qbe.gif"/>
          <p:cNvPicPr>
            <a:picLocks noChangeAspect="1"/>
          </p:cNvPicPr>
          <p:nvPr/>
        </p:nvPicPr>
        <p:blipFill>
          <a:blip r:embed="rId2"/>
          <a:stretch>
            <a:fillRect/>
          </a:stretch>
        </p:blipFill>
        <p:spPr>
          <a:xfrm>
            <a:off x="2786050" y="3143248"/>
            <a:ext cx="2867025" cy="1181100"/>
          </a:xfrm>
          <a:prstGeom prst="rect">
            <a:avLst/>
          </a:prstGeom>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Consultas con parámetros</a:t>
            </a:r>
            <a:endParaRPr lang="es-ES" dirty="0"/>
          </a:p>
        </p:txBody>
      </p:sp>
      <p:sp>
        <p:nvSpPr>
          <p:cNvPr id="3" name="2 Marcador de contenido"/>
          <p:cNvSpPr>
            <a:spLocks noGrp="1"/>
          </p:cNvSpPr>
          <p:nvPr>
            <p:ph idx="1"/>
          </p:nvPr>
        </p:nvSpPr>
        <p:spPr/>
        <p:txBody>
          <a:bodyPr>
            <a:normAutofit fontScale="70000" lnSpcReduction="20000"/>
          </a:bodyPr>
          <a:lstStyle/>
          <a:p>
            <a:r>
              <a:rPr lang="es-ES" dirty="0" smtClean="0"/>
              <a:t>Otra forma de utilizar un parámetro en una consulta es definiéndolo mediante el botón Parámetros de la pestaña Diseño. </a:t>
            </a:r>
          </a:p>
          <a:p>
            <a:endParaRPr lang="es-ES" dirty="0" smtClean="0"/>
          </a:p>
          <a:p>
            <a:endParaRPr lang="es-ES" dirty="0" smtClean="0"/>
          </a:p>
          <a:p>
            <a:endParaRPr lang="es-ES" dirty="0" smtClean="0"/>
          </a:p>
          <a:p>
            <a:r>
              <a:rPr lang="es-ES" dirty="0" smtClean="0"/>
              <a:t>En este caso, después de elegir la opción, se abre el cuadro de diálogo Parámetros de la consulta donde podemos indicar el nombre del parámetro y el tipo de dato.</a:t>
            </a:r>
          </a:p>
          <a:p>
            <a:endParaRPr lang="es-ES" dirty="0" smtClean="0"/>
          </a:p>
          <a:p>
            <a:r>
              <a:rPr lang="es-ES" dirty="0" smtClean="0"/>
              <a:t>La diferencia entre escribir directamente un nombre de parámetro y definirlo con el botón Parámetros es que, si le hemos asignado un tipo de dato, Access comprueba automáticamente el tipo del valor introducido por el usuario.  </a:t>
            </a:r>
          </a:p>
          <a:p>
            <a:endParaRPr lang="es-ES" dirty="0"/>
          </a:p>
        </p:txBody>
      </p:sp>
      <p:pic>
        <p:nvPicPr>
          <p:cNvPr id="4" name="3 Imagen" descr="disenyo_parametros.gif"/>
          <p:cNvPicPr>
            <a:picLocks noChangeAspect="1"/>
          </p:cNvPicPr>
          <p:nvPr/>
        </p:nvPicPr>
        <p:blipFill>
          <a:blip r:embed="rId2"/>
          <a:stretch>
            <a:fillRect/>
          </a:stretch>
        </p:blipFill>
        <p:spPr>
          <a:xfrm>
            <a:off x="3214678" y="2262185"/>
            <a:ext cx="1704975" cy="809625"/>
          </a:xfrm>
          <a:prstGeom prst="rect">
            <a:avLst/>
          </a:prstGeom>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Las consultas </a:t>
            </a:r>
            <a:r>
              <a:rPr lang="es-ES" dirty="0" err="1" smtClean="0"/>
              <a:t>multitabla</a:t>
            </a:r>
            <a:endParaRPr lang="es-ES" dirty="0"/>
          </a:p>
        </p:txBody>
      </p:sp>
      <p:sp>
        <p:nvSpPr>
          <p:cNvPr id="3" name="2 Marcador de contenido"/>
          <p:cNvSpPr>
            <a:spLocks noGrp="1"/>
          </p:cNvSpPr>
          <p:nvPr>
            <p:ph idx="1"/>
          </p:nvPr>
        </p:nvSpPr>
        <p:spPr/>
        <p:txBody>
          <a:bodyPr>
            <a:normAutofit fontScale="62500" lnSpcReduction="20000"/>
          </a:bodyPr>
          <a:lstStyle/>
          <a:p>
            <a:r>
              <a:rPr lang="es-ES" dirty="0" smtClean="0"/>
              <a:t>Una consulta </a:t>
            </a:r>
            <a:r>
              <a:rPr lang="es-ES" dirty="0" err="1" smtClean="0"/>
              <a:t>multitabla</a:t>
            </a:r>
            <a:r>
              <a:rPr lang="es-ES" dirty="0" smtClean="0"/>
              <a:t> es una consulta que obtiene datos de varias tablas por lo que deberá contener en la zona de tablas de la ventana Diseño las distintas tablas de donde obtiene esos datos.</a:t>
            </a:r>
          </a:p>
          <a:p>
            <a:r>
              <a:rPr lang="es-ES" dirty="0" smtClean="0"/>
              <a:t>Para añadir una tabla a la zona de tablas (una vez en la ventana Diseño de consulta) haremos clic en el botón Mostrar tabla de la pestaña Diseño:</a:t>
            </a:r>
          </a:p>
          <a:p>
            <a:endParaRPr lang="es-ES" dirty="0" smtClean="0"/>
          </a:p>
          <a:p>
            <a:endParaRPr lang="es-ES" dirty="0" smtClean="0"/>
          </a:p>
          <a:p>
            <a:endParaRPr lang="es-ES" dirty="0" smtClean="0"/>
          </a:p>
          <a:p>
            <a:r>
              <a:rPr lang="es-ES" dirty="0" smtClean="0"/>
              <a:t>Si las tablas no están relacionadas o no tienen campos con el mismo nombre, la consulta obtiene la concatenación de todas las filas de la primera tabla con todas las filas de la segunda tabla, si tenemos una tercera tabla concatenará cada una de las filas obtenidas en el primer paso con cada una de las filas de la tercera tabla, y así sucesivamente. Vemos que no interesa basar la consulta en muchas tablas ya que el resultado de la concatenación puede alcanzar dimensiones gigantescas.</a:t>
            </a:r>
          </a:p>
          <a:p>
            <a:endParaRPr lang="es-ES" dirty="0" smtClean="0"/>
          </a:p>
          <a:p>
            <a:endParaRPr lang="es-ES" dirty="0"/>
          </a:p>
        </p:txBody>
      </p:sp>
      <p:pic>
        <p:nvPicPr>
          <p:cNvPr id="4" name="3 Imagen" descr="disenyo_mostrar_tabla.gif"/>
          <p:cNvPicPr>
            <a:picLocks noChangeAspect="1"/>
          </p:cNvPicPr>
          <p:nvPr/>
        </p:nvPicPr>
        <p:blipFill>
          <a:blip r:embed="rId2"/>
          <a:stretch>
            <a:fillRect/>
          </a:stretch>
        </p:blipFill>
        <p:spPr>
          <a:xfrm>
            <a:off x="3214678" y="3000372"/>
            <a:ext cx="2524125" cy="80962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modificar_acceso_rapido.gif"/>
          <p:cNvPicPr>
            <a:picLocks noGrp="1" noChangeAspect="1"/>
          </p:cNvPicPr>
          <p:nvPr>
            <p:ph idx="1"/>
          </p:nvPr>
        </p:nvPicPr>
        <p:blipFill>
          <a:blip r:embed="rId2"/>
          <a:stretch>
            <a:fillRect/>
          </a:stretch>
        </p:blipFill>
        <p:spPr>
          <a:xfrm>
            <a:off x="142844" y="428604"/>
            <a:ext cx="4238625" cy="2867025"/>
          </a:xfrm>
        </p:spPr>
      </p:pic>
      <p:pic>
        <p:nvPicPr>
          <p:cNvPr id="5" name="4 Imagen" descr="personalizar_acceso_rapido.gif"/>
          <p:cNvPicPr>
            <a:picLocks noChangeAspect="1"/>
          </p:cNvPicPr>
          <p:nvPr/>
        </p:nvPicPr>
        <p:blipFill>
          <a:blip r:embed="rId3"/>
          <a:stretch>
            <a:fillRect/>
          </a:stretch>
        </p:blipFill>
        <p:spPr>
          <a:xfrm>
            <a:off x="2609850" y="3371850"/>
            <a:ext cx="6534150" cy="3486150"/>
          </a:xfrm>
          <a:prstGeom prst="rect">
            <a:avLst/>
          </a:prstGeom>
        </p:spPr>
      </p:pic>
      <p:sp>
        <p:nvSpPr>
          <p:cNvPr id="6" name="5 CuadroTexto"/>
          <p:cNvSpPr txBox="1"/>
          <p:nvPr/>
        </p:nvSpPr>
        <p:spPr>
          <a:xfrm>
            <a:off x="5143504" y="1857364"/>
            <a:ext cx="4017190" cy="923330"/>
          </a:xfrm>
          <a:prstGeom prst="rect">
            <a:avLst/>
          </a:prstGeom>
          <a:noFill/>
        </p:spPr>
        <p:txBody>
          <a:bodyPr wrap="none" rtlCol="0">
            <a:spAutoFit/>
          </a:bodyPr>
          <a:lstStyle/>
          <a:p>
            <a:r>
              <a:rPr lang="es-ES" dirty="0" smtClean="0"/>
              <a:t>Pulsando en Más comandos se abrirá un </a:t>
            </a:r>
          </a:p>
          <a:p>
            <a:r>
              <a:rPr lang="es-ES" dirty="0" smtClean="0"/>
              <a:t>cuadro de diálogo desde donde podrás </a:t>
            </a:r>
          </a:p>
          <a:p>
            <a:r>
              <a:rPr lang="es-ES" dirty="0" smtClean="0"/>
              <a:t>añadir otras acciones</a:t>
            </a:r>
            <a:endParaRPr lang="es-E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Las consultas </a:t>
            </a:r>
            <a:r>
              <a:rPr lang="es-ES" dirty="0" err="1" smtClean="0"/>
              <a:t>multitabla</a:t>
            </a:r>
            <a:endParaRPr lang="es-ES" dirty="0"/>
          </a:p>
        </p:txBody>
      </p:sp>
      <p:sp>
        <p:nvSpPr>
          <p:cNvPr id="3" name="2 Marcador de contenido"/>
          <p:cNvSpPr>
            <a:spLocks noGrp="1"/>
          </p:cNvSpPr>
          <p:nvPr>
            <p:ph idx="1"/>
          </p:nvPr>
        </p:nvSpPr>
        <p:spPr/>
        <p:txBody>
          <a:bodyPr>
            <a:normAutofit fontScale="55000" lnSpcReduction="20000"/>
          </a:bodyPr>
          <a:lstStyle/>
          <a:p>
            <a:r>
              <a:rPr lang="es-ES" dirty="0" smtClean="0"/>
              <a:t>Combinamos dos tablas por un campo (o varios) de unión de la misma forma que relacionamos tablas en la ventana Relaciones arrastrando el campo de unión de una de las tablas sobre el campo de unión de la otra tabla. De hecho si añadimos a la zona de tablas </a:t>
            </a:r>
            <a:r>
              <a:rPr lang="es-ES" dirty="0" smtClean="0"/>
              <a:t>relacionadas</a:t>
            </a:r>
            <a:r>
              <a:rPr lang="es-ES" dirty="0" smtClean="0"/>
              <a:t>, estas aparecerán automáticamente combinadas en la zona de tablas de la ventana Diseño de Consulta.</a:t>
            </a:r>
          </a:p>
          <a:p>
            <a:r>
              <a:rPr lang="es-ES" dirty="0" smtClean="0"/>
              <a:t>Cuando dos tablas están combinadas en una consulta, para cada fila de una de las tablas Access busca directamente en la otra tabla las filas que tienen el mismo valor en el campo de unión, con lo cual se emparejan sólo las filas que luego aparecen en el resultado y la consulta es más eficiente.</a:t>
            </a:r>
          </a:p>
          <a:p>
            <a:r>
              <a:rPr lang="es-ES" dirty="0" smtClean="0"/>
              <a:t>Esta forma de combinar tablas se llama </a:t>
            </a:r>
            <a:r>
              <a:rPr lang="es-ES" b="1" dirty="0" smtClean="0"/>
              <a:t>reunión interna</a:t>
            </a:r>
            <a:r>
              <a:rPr lang="es-ES" dirty="0" smtClean="0"/>
              <a:t> ya que todos los valores de las filas del resultado son valores que están en las tablas que se combinan.</a:t>
            </a:r>
          </a:p>
          <a:p>
            <a:r>
              <a:rPr lang="es-ES" dirty="0" smtClean="0"/>
              <a:t>Con una reunión interna sólo se obtienen las filas que tienen al menos una fila de la otra tabla que cumpla la condición. Por ejemplo, en la lista de alumnos comentada anteriormente no saldrán los alumnos que no tengan curso asignado.</a:t>
            </a:r>
          </a:p>
          <a:p>
            <a:r>
              <a:rPr lang="es-ES" dirty="0" smtClean="0"/>
              <a:t>En los casos en que queremos que también aparezcan las filas que no tienen una fila coincidente en la otra tabla, utilizaremos la reunión externa.</a:t>
            </a:r>
          </a:p>
          <a:p>
            <a:endParaRPr lang="es-ES" dirty="0" smtClean="0"/>
          </a:p>
          <a:p>
            <a:endParaRPr lang="es-E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 reunión externa</a:t>
            </a:r>
            <a:endParaRPr lang="es-ES" dirty="0"/>
          </a:p>
        </p:txBody>
      </p:sp>
      <p:sp>
        <p:nvSpPr>
          <p:cNvPr id="3" name="2 Marcador de contenido"/>
          <p:cNvSpPr>
            <a:spLocks noGrp="1"/>
          </p:cNvSpPr>
          <p:nvPr>
            <p:ph idx="1"/>
          </p:nvPr>
        </p:nvSpPr>
        <p:spPr/>
        <p:txBody>
          <a:bodyPr>
            <a:normAutofit fontScale="77500" lnSpcReduction="20000"/>
          </a:bodyPr>
          <a:lstStyle/>
          <a:p>
            <a:r>
              <a:rPr lang="es-ES" dirty="0" smtClean="0"/>
              <a:t>La reunión externa se utiliza cuando queremos que también aparezcan las filas que no tienen una fila coincidente en la otra tabla.</a:t>
            </a:r>
          </a:p>
          <a:p>
            <a:r>
              <a:rPr lang="es-ES" dirty="0" smtClean="0"/>
              <a:t>Este tipo de combinación se define de la siguiente manera:</a:t>
            </a:r>
          </a:p>
          <a:p>
            <a:pPr lvl="1"/>
            <a:r>
              <a:rPr lang="es-ES" dirty="0" smtClean="0"/>
              <a:t>Añadir las dos tablas a la zona de tablas de la consulta.</a:t>
            </a:r>
          </a:p>
          <a:p>
            <a:pPr lvl="1"/>
            <a:r>
              <a:rPr lang="es-ES" dirty="0" smtClean="0"/>
              <a:t>Combinar las dos tablas por los campos </a:t>
            </a:r>
            <a:r>
              <a:rPr lang="es-ES" smtClean="0"/>
              <a:t>de </a:t>
            </a:r>
            <a:r>
              <a:rPr lang="es-ES" smtClean="0"/>
              <a:t>unión.</a:t>
            </a:r>
            <a:endParaRPr lang="es-ES" dirty="0" smtClean="0"/>
          </a:p>
          <a:p>
            <a:pPr lvl="1"/>
            <a:r>
              <a:rPr lang="es-ES" dirty="0" smtClean="0"/>
              <a:t>Hacer doble clic sobre la línea que une las dos tablas.</a:t>
            </a:r>
          </a:p>
          <a:p>
            <a:pPr lvl="1"/>
            <a:r>
              <a:rPr lang="es-ES" dirty="0" smtClean="0"/>
              <a:t>En el cuadro de diálogo que aparecerá haz clic en el botón Tipo de combinación. </a:t>
            </a:r>
          </a:p>
          <a:p>
            <a:pPr lvl="1"/>
            <a:r>
              <a:rPr lang="es-ES" dirty="0" smtClean="0"/>
              <a:t>Aparece el cuadro de diálogo Propiedades de la combinación</a:t>
            </a:r>
          </a:p>
          <a:p>
            <a:pPr lvl="2"/>
            <a:r>
              <a:rPr lang="es-ES" dirty="0" smtClean="0"/>
              <a:t>Por defecto la reunión es interna (incluye sólo las filas donde los campos combinados (campos de unión) de ambas tablas sean iguales), si queremos definir una reunión externa deberemos seleccionar la opción 2 o la 3 según lo que queramos obtener.</a:t>
            </a:r>
          </a:p>
          <a:p>
            <a:endParaRPr lang="es-E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 reunión externa</a:t>
            </a:r>
            <a:endParaRPr lang="es-ES" dirty="0"/>
          </a:p>
        </p:txBody>
      </p:sp>
      <p:sp>
        <p:nvSpPr>
          <p:cNvPr id="3" name="2 Marcador de contenido"/>
          <p:cNvSpPr>
            <a:spLocks noGrp="1"/>
          </p:cNvSpPr>
          <p:nvPr>
            <p:ph sz="half" idx="1"/>
          </p:nvPr>
        </p:nvSpPr>
        <p:spPr>
          <a:xfrm>
            <a:off x="457200" y="1600201"/>
            <a:ext cx="4038600" cy="3114684"/>
          </a:xfrm>
        </p:spPr>
        <p:txBody>
          <a:bodyPr/>
          <a:lstStyle/>
          <a:p>
            <a:r>
              <a:rPr lang="es-ES" dirty="0" smtClean="0"/>
              <a:t>Opción 2	</a:t>
            </a:r>
            <a:endParaRPr lang="es-ES" dirty="0"/>
          </a:p>
        </p:txBody>
      </p:sp>
      <p:sp>
        <p:nvSpPr>
          <p:cNvPr id="4" name="3 Marcador de contenido"/>
          <p:cNvSpPr>
            <a:spLocks noGrp="1"/>
          </p:cNvSpPr>
          <p:nvPr>
            <p:ph sz="half" idx="2"/>
          </p:nvPr>
        </p:nvSpPr>
        <p:spPr>
          <a:xfrm>
            <a:off x="4648200" y="1600201"/>
            <a:ext cx="4038600" cy="3114684"/>
          </a:xfrm>
        </p:spPr>
        <p:txBody>
          <a:bodyPr/>
          <a:lstStyle/>
          <a:p>
            <a:r>
              <a:rPr lang="es-ES" dirty="0" smtClean="0"/>
              <a:t>Opción 3</a:t>
            </a:r>
            <a:endParaRPr lang="es-ES" dirty="0"/>
          </a:p>
        </p:txBody>
      </p:sp>
      <p:pic>
        <p:nvPicPr>
          <p:cNvPr id="5" name="4 Imagen" descr="zona_tablas_left.gif"/>
          <p:cNvPicPr>
            <a:picLocks noChangeAspect="1"/>
          </p:cNvPicPr>
          <p:nvPr/>
        </p:nvPicPr>
        <p:blipFill>
          <a:blip r:embed="rId2"/>
          <a:stretch>
            <a:fillRect/>
          </a:stretch>
        </p:blipFill>
        <p:spPr>
          <a:xfrm>
            <a:off x="428596" y="2500306"/>
            <a:ext cx="3981450" cy="1981200"/>
          </a:xfrm>
          <a:prstGeom prst="rect">
            <a:avLst/>
          </a:prstGeom>
        </p:spPr>
      </p:pic>
      <p:pic>
        <p:nvPicPr>
          <p:cNvPr id="6" name="5 Imagen" descr="zona_tablas_right.gif"/>
          <p:cNvPicPr>
            <a:picLocks noChangeAspect="1"/>
          </p:cNvPicPr>
          <p:nvPr/>
        </p:nvPicPr>
        <p:blipFill>
          <a:blip r:embed="rId3"/>
          <a:stretch>
            <a:fillRect/>
          </a:stretch>
        </p:blipFill>
        <p:spPr>
          <a:xfrm>
            <a:off x="4857752" y="2500306"/>
            <a:ext cx="3981450" cy="1981200"/>
          </a:xfrm>
          <a:prstGeom prst="rect">
            <a:avLst/>
          </a:prstGeom>
        </p:spPr>
      </p:pic>
      <p:sp>
        <p:nvSpPr>
          <p:cNvPr id="7" name="6 CuadroTexto"/>
          <p:cNvSpPr txBox="1"/>
          <p:nvPr/>
        </p:nvSpPr>
        <p:spPr>
          <a:xfrm>
            <a:off x="1071538" y="5572140"/>
            <a:ext cx="8072462" cy="369332"/>
          </a:xfrm>
          <a:prstGeom prst="rect">
            <a:avLst/>
          </a:prstGeom>
          <a:noFill/>
        </p:spPr>
        <p:txBody>
          <a:bodyPr wrap="square" rtlCol="0">
            <a:spAutoFit/>
          </a:bodyPr>
          <a:lstStyle/>
          <a:p>
            <a:r>
              <a:rPr lang="es-ES" dirty="0" smtClean="0"/>
              <a:t>El sentido de la flecha nos indica de qué tabla obtendremos todos los registros.</a:t>
            </a:r>
            <a:endParaRPr lang="es-E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Consultas con funciones agregadas</a:t>
            </a:r>
            <a:endParaRPr lang="es-ES" dirty="0"/>
          </a:p>
        </p:txBody>
      </p:sp>
      <p:pic>
        <p:nvPicPr>
          <p:cNvPr id="4" name="3 Marcador de contenido" descr="ejem_sumaria.gif"/>
          <p:cNvPicPr>
            <a:picLocks noGrp="1" noChangeAspect="1"/>
          </p:cNvPicPr>
          <p:nvPr>
            <p:ph idx="1"/>
          </p:nvPr>
        </p:nvPicPr>
        <p:blipFill>
          <a:blip r:embed="rId2"/>
          <a:stretch>
            <a:fillRect/>
          </a:stretch>
        </p:blipFill>
        <p:spPr>
          <a:xfrm>
            <a:off x="1214414" y="1357298"/>
            <a:ext cx="5981700" cy="2190750"/>
          </a:xfrm>
        </p:spPr>
      </p:pic>
      <p:sp>
        <p:nvSpPr>
          <p:cNvPr id="8" name="7 CuadroTexto"/>
          <p:cNvSpPr txBox="1"/>
          <p:nvPr/>
        </p:nvSpPr>
        <p:spPr>
          <a:xfrm>
            <a:off x="1000100" y="4143380"/>
            <a:ext cx="7074629" cy="1477328"/>
          </a:xfrm>
          <a:prstGeom prst="rect">
            <a:avLst/>
          </a:prstGeom>
          <a:noFill/>
        </p:spPr>
        <p:txBody>
          <a:bodyPr wrap="none" rtlCol="0">
            <a:spAutoFit/>
          </a:bodyPr>
          <a:lstStyle/>
          <a:p>
            <a:pPr>
              <a:buFont typeface="Arial" pitchFamily="34" charset="0"/>
              <a:buChar char="•"/>
            </a:pPr>
            <a:r>
              <a:rPr lang="es-ES" dirty="0" smtClean="0"/>
              <a:t> Se definen haciendo clic sobre el botón Totales en la pestaña de Diseño.</a:t>
            </a:r>
          </a:p>
          <a:p>
            <a:pPr>
              <a:buFont typeface="Arial" pitchFamily="34" charset="0"/>
              <a:buChar char="•"/>
            </a:pPr>
            <a:r>
              <a:rPr lang="es-ES" dirty="0" smtClean="0"/>
              <a:t> Se añade la fila Total.</a:t>
            </a:r>
          </a:p>
          <a:p>
            <a:pPr>
              <a:buFont typeface="Arial" pitchFamily="34" charset="0"/>
              <a:buChar char="•"/>
            </a:pPr>
            <a:r>
              <a:rPr lang="es-ES" dirty="0" smtClean="0"/>
              <a:t>Los valores que podemos indicar en la fila Total son los que aparecen </a:t>
            </a:r>
          </a:p>
          <a:p>
            <a:r>
              <a:rPr lang="es-ES" dirty="0" smtClean="0"/>
              <a:t>al desplegar la lista asociada a la celda.</a:t>
            </a:r>
          </a:p>
          <a:p>
            <a:endParaRPr lang="es-E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Consultas con funciones agregadas</a:t>
            </a:r>
            <a:endParaRPr lang="es-ES" dirty="0"/>
          </a:p>
        </p:txBody>
      </p:sp>
      <p:sp>
        <p:nvSpPr>
          <p:cNvPr id="3" name="2 Marcador de contenido"/>
          <p:cNvSpPr>
            <a:spLocks noGrp="1"/>
          </p:cNvSpPr>
          <p:nvPr>
            <p:ph idx="1"/>
          </p:nvPr>
        </p:nvSpPr>
        <p:spPr/>
        <p:txBody>
          <a:bodyPr>
            <a:normAutofit fontScale="70000" lnSpcReduction="20000"/>
          </a:bodyPr>
          <a:lstStyle/>
          <a:p>
            <a:r>
              <a:rPr lang="es-ES" dirty="0" smtClean="0"/>
              <a:t>La opción </a:t>
            </a:r>
            <a:r>
              <a:rPr lang="es-ES" b="1" dirty="0" err="1" smtClean="0"/>
              <a:t>AgruparPor</a:t>
            </a:r>
            <a:r>
              <a:rPr lang="es-ES" dirty="0" smtClean="0"/>
              <a:t> permite definir columnas de agrupación. Una consulta de resumen sin columnas de agrupación obtiene una única fila resultado y los cálculos se realizan sobre todos los registros del origen.</a:t>
            </a:r>
          </a:p>
          <a:p>
            <a:r>
              <a:rPr lang="es-ES" dirty="0" smtClean="0"/>
              <a:t>Cuando se incluye una columna de agrupación Access forma grupos con todos los registros que tienen el mismo valor en la columna de agrupación y cada grupo así formado genera una fila en el resultado de la consulta y además todos los cálculos definidos se realizan sobre los registros de cada grupo. De esta forma se pueden obtener subtotales. </a:t>
            </a:r>
          </a:p>
          <a:p>
            <a:r>
              <a:rPr lang="es-ES" dirty="0" smtClean="0"/>
              <a:t>Se pueden agrupar las filas por varias columnas, en este caso se agrupan los registros que contienen el mismo valor en cada una de las columnas de agrupación.</a:t>
            </a:r>
          </a:p>
          <a:p>
            <a:r>
              <a:rPr lang="es-ES" dirty="0" smtClean="0"/>
              <a:t>Todas las filas que tienen valor nulo en la columna de agrupación, pasan a formar un único grupo.</a:t>
            </a:r>
          </a:p>
          <a:p>
            <a:endParaRPr lang="es-E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Consultas con funciones agregadas</a:t>
            </a:r>
            <a:endParaRPr lang="es-ES" dirty="0"/>
          </a:p>
        </p:txBody>
      </p:sp>
      <p:sp>
        <p:nvSpPr>
          <p:cNvPr id="3" name="2 Marcador de contenido"/>
          <p:cNvSpPr>
            <a:spLocks noGrp="1"/>
          </p:cNvSpPr>
          <p:nvPr>
            <p:ph idx="1"/>
          </p:nvPr>
        </p:nvSpPr>
        <p:spPr/>
        <p:txBody>
          <a:bodyPr>
            <a:normAutofit fontScale="77500" lnSpcReduction="20000"/>
          </a:bodyPr>
          <a:lstStyle/>
          <a:p>
            <a:r>
              <a:rPr lang="es-ES" dirty="0" smtClean="0"/>
              <a:t>La opción Expresión permite poner en la fila Campo: una expresión en vez de un nombre de columna.</a:t>
            </a:r>
          </a:p>
          <a:p>
            <a:r>
              <a:rPr lang="es-ES" dirty="0" smtClean="0"/>
              <a:t>Esta expresión tiene ciertas limitaciones. Sólo puede contener </a:t>
            </a:r>
            <a:r>
              <a:rPr lang="es-ES" dirty="0" err="1" smtClean="0"/>
              <a:t>operandos</a:t>
            </a:r>
            <a:r>
              <a:rPr lang="es-ES" dirty="0" smtClean="0"/>
              <a:t> que sean funciones de agregado (las funciones que acabamos de ver (suma( ), Promedio( ), </a:t>
            </a:r>
            <a:r>
              <a:rPr lang="es-ES" dirty="0" err="1" smtClean="0"/>
              <a:t>DesvEst</a:t>
            </a:r>
            <a:r>
              <a:rPr lang="es-ES" dirty="0" smtClean="0"/>
              <a:t>( ), </a:t>
            </a:r>
            <a:r>
              <a:rPr lang="es-ES" dirty="0" err="1" smtClean="0"/>
              <a:t>Mín</a:t>
            </a:r>
            <a:r>
              <a:rPr lang="es-ES" dirty="0" smtClean="0"/>
              <a:t>( ), Max( )...) valores fijos o nombres de columna que aparezcan con la opción </a:t>
            </a:r>
            <a:r>
              <a:rPr lang="es-ES" dirty="0" err="1" smtClean="0"/>
              <a:t>AgruparPor</a:t>
            </a:r>
            <a:r>
              <a:rPr lang="es-ES" dirty="0" smtClean="0"/>
              <a:t>. </a:t>
            </a:r>
          </a:p>
          <a:p>
            <a:r>
              <a:rPr lang="es-ES" dirty="0" smtClean="0"/>
              <a:t>En una expresión se pueden combinar varias funciones de agregado pero no se pueden anidar funciones de agregado, por ejemplo en una expresión puedo poner Max(</a:t>
            </a:r>
            <a:r>
              <a:rPr lang="es-ES" dirty="0" err="1" smtClean="0"/>
              <a:t>nºhoras</a:t>
            </a:r>
            <a:r>
              <a:rPr lang="es-ES" dirty="0" smtClean="0"/>
              <a:t>)-</a:t>
            </a:r>
            <a:r>
              <a:rPr lang="es-ES" dirty="0" err="1" smtClean="0"/>
              <a:t>Mín</a:t>
            </a:r>
            <a:r>
              <a:rPr lang="es-ES" dirty="0" smtClean="0"/>
              <a:t>(</a:t>
            </a:r>
            <a:r>
              <a:rPr lang="es-ES" dirty="0" err="1" smtClean="0"/>
              <a:t>nºhoras</a:t>
            </a:r>
            <a:r>
              <a:rPr lang="es-ES" dirty="0" smtClean="0"/>
              <a:t>) pero no Max(suma(</a:t>
            </a:r>
            <a:r>
              <a:rPr lang="es-ES" dirty="0" err="1" smtClean="0"/>
              <a:t>nºhoras</a:t>
            </a:r>
            <a:r>
              <a:rPr lang="es-ES" dirty="0" smtClean="0"/>
              <a:t>)).</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Consultas con funciones agregadas</a:t>
            </a:r>
            <a:endParaRPr lang="es-ES" dirty="0"/>
          </a:p>
        </p:txBody>
      </p:sp>
      <p:sp>
        <p:nvSpPr>
          <p:cNvPr id="3" name="2 Marcador de contenido"/>
          <p:cNvSpPr>
            <a:spLocks noGrp="1"/>
          </p:cNvSpPr>
          <p:nvPr>
            <p:ph idx="1"/>
          </p:nvPr>
        </p:nvSpPr>
        <p:spPr>
          <a:xfrm>
            <a:off x="457200" y="1142984"/>
            <a:ext cx="5114932" cy="4983179"/>
          </a:xfrm>
        </p:spPr>
        <p:txBody>
          <a:bodyPr>
            <a:normAutofit fontScale="47500" lnSpcReduction="20000"/>
          </a:bodyPr>
          <a:lstStyle/>
          <a:p>
            <a:endParaRPr lang="es-ES" dirty="0" smtClean="0"/>
          </a:p>
          <a:p>
            <a:endParaRPr lang="es-ES" dirty="0" smtClean="0"/>
          </a:p>
          <a:p>
            <a:r>
              <a:rPr lang="es-ES" dirty="0" smtClean="0"/>
              <a:t>La opción Dónde permite poner un criterio de búsqueda que se aplicará a las filas del origen de la consulta antes de realizar los cálculos. Por ejemplo queremos saber cuántos alumnos tenemos de Valencia, para ello tenemos que contar los registros de la tabla alumnado pero seleccionando previamente los de Valencia, esto se definiría de la siguiente forma:</a:t>
            </a:r>
          </a:p>
          <a:p>
            <a:r>
              <a:rPr lang="es-ES" dirty="0" smtClean="0"/>
              <a:t>También podemos incluir un criterio de búsqueda en una columna que no tenga la opción Dónde, en este caso la condición se aplicará a las filas resultantes de la consulta.</a:t>
            </a:r>
          </a:p>
          <a:p>
            <a:r>
              <a:rPr lang="es-ES" dirty="0" smtClean="0"/>
              <a:t>Para la condición de selección se pueden utilizar los mismos operadores de condición que en una consulta normal, también se pueden escribir condiciones compuestas (unidas por los operadores OR, AND, NOT), existe una limitación, en la fila Criterios: no se podrá poner un nombre de columna si esta columna no es una columna de agrupación.</a:t>
            </a:r>
            <a:endParaRPr lang="es-ES" dirty="0"/>
          </a:p>
        </p:txBody>
      </p:sp>
      <p:pic>
        <p:nvPicPr>
          <p:cNvPr id="4" name="3 Imagen" descr="consulta_alumnos_valencia.gif"/>
          <p:cNvPicPr>
            <a:picLocks noChangeAspect="1"/>
          </p:cNvPicPr>
          <p:nvPr/>
        </p:nvPicPr>
        <p:blipFill>
          <a:blip r:embed="rId2"/>
          <a:stretch>
            <a:fillRect/>
          </a:stretch>
        </p:blipFill>
        <p:spPr>
          <a:xfrm>
            <a:off x="5857884" y="1571612"/>
            <a:ext cx="3038475" cy="3448050"/>
          </a:xfrm>
          <a:prstGeom prst="rect">
            <a:avLst/>
          </a:prstGeom>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Formularios</a:t>
            </a:r>
            <a:endParaRPr lang="es-ES" dirty="0"/>
          </a:p>
        </p:txBody>
      </p:sp>
      <p:sp>
        <p:nvSpPr>
          <p:cNvPr id="3" name="2 Marcador de contenido"/>
          <p:cNvSpPr>
            <a:spLocks noGrp="1"/>
          </p:cNvSpPr>
          <p:nvPr>
            <p:ph idx="1"/>
          </p:nvPr>
        </p:nvSpPr>
        <p:spPr/>
        <p:txBody>
          <a:bodyPr/>
          <a:lstStyle/>
          <a:p>
            <a:r>
              <a:rPr lang="es-ES" dirty="0" smtClean="0"/>
              <a:t>Los formularios sirven para definir pantallas generalmente para editar los registros de una tabla o consulta.</a:t>
            </a:r>
            <a:endParaRPr lang="es-E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El asistente para formularios</a:t>
            </a:r>
            <a:endParaRPr lang="es-ES" dirty="0"/>
          </a:p>
        </p:txBody>
      </p:sp>
      <p:sp>
        <p:nvSpPr>
          <p:cNvPr id="3" name="2 Marcador de contenido"/>
          <p:cNvSpPr>
            <a:spLocks noGrp="1"/>
          </p:cNvSpPr>
          <p:nvPr>
            <p:ph idx="1"/>
          </p:nvPr>
        </p:nvSpPr>
        <p:spPr/>
        <p:txBody>
          <a:bodyPr/>
          <a:lstStyle/>
          <a:p>
            <a:r>
              <a:rPr lang="es-ES" dirty="0" smtClean="0"/>
              <a:t>Desde la pestaña Crear</a:t>
            </a:r>
            <a:endParaRPr lang="es-ES" dirty="0"/>
          </a:p>
        </p:txBody>
      </p:sp>
      <p:pic>
        <p:nvPicPr>
          <p:cNvPr id="4" name="3 Imagen" descr="crear_formulario.gif"/>
          <p:cNvPicPr>
            <a:picLocks noChangeAspect="1"/>
          </p:cNvPicPr>
          <p:nvPr/>
        </p:nvPicPr>
        <p:blipFill>
          <a:blip r:embed="rId2"/>
          <a:stretch>
            <a:fillRect/>
          </a:stretch>
        </p:blipFill>
        <p:spPr>
          <a:xfrm>
            <a:off x="2428860" y="2786058"/>
            <a:ext cx="3067050" cy="2362200"/>
          </a:xfrm>
          <a:prstGeom prst="rect">
            <a:avLst/>
          </a:prstGeom>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Crear un formulario</a:t>
            </a:r>
            <a:endParaRPr lang="es-ES" dirty="0"/>
          </a:p>
        </p:txBody>
      </p:sp>
      <p:sp>
        <p:nvSpPr>
          <p:cNvPr id="3" name="2 Marcador de contenido"/>
          <p:cNvSpPr>
            <a:spLocks noGrp="1"/>
          </p:cNvSpPr>
          <p:nvPr>
            <p:ph idx="1"/>
          </p:nvPr>
        </p:nvSpPr>
        <p:spPr/>
        <p:txBody>
          <a:bodyPr>
            <a:normAutofit fontScale="92500" lnSpcReduction="10000"/>
          </a:bodyPr>
          <a:lstStyle/>
          <a:p>
            <a:pPr marL="514350" indent="-514350">
              <a:buFont typeface="+mj-lt"/>
              <a:buAutoNum type="arabicPeriod"/>
            </a:pPr>
            <a:r>
              <a:rPr lang="es-ES" dirty="0" smtClean="0"/>
              <a:t>Seleccionar los campos a incluir en el formulario</a:t>
            </a:r>
          </a:p>
          <a:p>
            <a:pPr marL="514350" indent="-514350">
              <a:buFont typeface="+mj-lt"/>
              <a:buAutoNum type="arabicPeriod"/>
            </a:pPr>
            <a:r>
              <a:rPr lang="es-ES" dirty="0" smtClean="0"/>
              <a:t>Elegir la distribución de los datos dentro del formulario</a:t>
            </a:r>
          </a:p>
          <a:p>
            <a:pPr marL="514350" indent="-514350">
              <a:buFont typeface="+mj-lt"/>
              <a:buAutoNum type="arabicPeriod"/>
            </a:pPr>
            <a:r>
              <a:rPr lang="es-ES" dirty="0" smtClean="0"/>
              <a:t>Elegir el estilo que queremos dar al formulario</a:t>
            </a:r>
          </a:p>
          <a:p>
            <a:pPr marL="514350" indent="-514350">
              <a:buFont typeface="+mj-lt"/>
              <a:buAutoNum type="arabicPeriod"/>
            </a:pPr>
            <a:r>
              <a:rPr lang="es-ES" dirty="0" smtClean="0"/>
              <a:t>Dar un título al formulario</a:t>
            </a:r>
          </a:p>
          <a:p>
            <a:r>
              <a:rPr lang="es-ES" dirty="0" smtClean="0"/>
              <a:t>Antes de pulsar el botón Finalizar podemos elegir entre:</a:t>
            </a:r>
          </a:p>
          <a:p>
            <a:pPr lvl="1"/>
            <a:r>
              <a:rPr lang="es-ES" dirty="0" smtClean="0"/>
              <a:t>Abrir el formulario para ver o introducir información</a:t>
            </a:r>
          </a:p>
          <a:p>
            <a:pPr lvl="1"/>
            <a:r>
              <a:rPr lang="es-ES" dirty="0" smtClean="0"/>
              <a:t>Modificar el diseño del formulario</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La Banda de Opciones</a:t>
            </a:r>
            <a:br>
              <a:rPr lang="es-ES" b="1" dirty="0" smtClean="0"/>
            </a:br>
            <a:endParaRPr lang="es-ES" dirty="0"/>
          </a:p>
        </p:txBody>
      </p:sp>
      <p:sp>
        <p:nvSpPr>
          <p:cNvPr id="5" name="4 Marcador de contenido"/>
          <p:cNvSpPr>
            <a:spLocks noGrp="1"/>
          </p:cNvSpPr>
          <p:nvPr>
            <p:ph idx="1"/>
          </p:nvPr>
        </p:nvSpPr>
        <p:spPr/>
        <p:txBody>
          <a:bodyPr/>
          <a:lstStyle/>
          <a:p>
            <a:r>
              <a:rPr lang="es-ES" dirty="0" smtClean="0"/>
              <a:t>Contiene todas las opciones del programa agrupadas en pestañas. </a:t>
            </a:r>
          </a:p>
          <a:p>
            <a:r>
              <a:rPr lang="es-ES" dirty="0" smtClean="0"/>
              <a:t>Al hacer clic en Crear, por ejemplo, veremos las operaciones relacionadas con la creación de los diferentes elementos que se pueden crear en Access.</a:t>
            </a:r>
            <a:endParaRPr lang="es-ES" dirty="0"/>
          </a:p>
        </p:txBody>
      </p:sp>
      <p:pic>
        <p:nvPicPr>
          <p:cNvPr id="6" name="5 Imagen" descr="banda_opciones.gif"/>
          <p:cNvPicPr>
            <a:picLocks noChangeAspect="1"/>
          </p:cNvPicPr>
          <p:nvPr/>
        </p:nvPicPr>
        <p:blipFill>
          <a:blip r:embed="rId2"/>
          <a:stretch>
            <a:fillRect/>
          </a:stretch>
        </p:blipFill>
        <p:spPr>
          <a:xfrm>
            <a:off x="1219200" y="5019696"/>
            <a:ext cx="6705600" cy="1409700"/>
          </a:xfrm>
          <a:prstGeom prst="rect">
            <a:avLst/>
          </a:prstGeom>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Editar datos de un formulario</a:t>
            </a:r>
            <a:endParaRPr lang="es-ES" dirty="0"/>
          </a:p>
        </p:txBody>
      </p:sp>
      <p:sp>
        <p:nvSpPr>
          <p:cNvPr id="3" name="2 Marcador de contenido"/>
          <p:cNvSpPr>
            <a:spLocks noGrp="1"/>
          </p:cNvSpPr>
          <p:nvPr>
            <p:ph idx="1"/>
          </p:nvPr>
        </p:nvSpPr>
        <p:spPr/>
        <p:txBody>
          <a:bodyPr>
            <a:normAutofit fontScale="92500" lnSpcReduction="10000"/>
          </a:bodyPr>
          <a:lstStyle/>
          <a:p>
            <a:r>
              <a:rPr lang="es-ES" dirty="0" smtClean="0"/>
              <a:t>Abrir el formulario posicionándonos en él en el Panel de Exploración, hacer clic derecho y seleccionar la opción en el menú contextual. </a:t>
            </a:r>
          </a:p>
          <a:p>
            <a:r>
              <a:rPr lang="es-ES" dirty="0" smtClean="0"/>
              <a:t>O simplemente hacer doble clic sobre el nombre del formulario.</a:t>
            </a:r>
          </a:p>
          <a:p>
            <a:r>
              <a:rPr lang="es-ES" dirty="0" smtClean="0"/>
              <a:t>Podemos buscar datos, reemplazar valores, modificarlos como si estuviéramos en la vista Hoja de datos de una tabla, o desplazarnos a lo largo de la tabla utilizando la barra de desplazamiento por los registros</a:t>
            </a:r>
          </a:p>
          <a:p>
            <a:endParaRPr lang="es-E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Informes</a:t>
            </a:r>
            <a:endParaRPr lang="es-ES" dirty="0"/>
          </a:p>
        </p:txBody>
      </p:sp>
      <p:sp>
        <p:nvSpPr>
          <p:cNvPr id="3" name="2 Marcador de contenido"/>
          <p:cNvSpPr>
            <a:spLocks noGrp="1"/>
          </p:cNvSpPr>
          <p:nvPr>
            <p:ph idx="1"/>
          </p:nvPr>
        </p:nvSpPr>
        <p:spPr/>
        <p:txBody>
          <a:bodyPr>
            <a:normAutofit lnSpcReduction="10000"/>
          </a:bodyPr>
          <a:lstStyle/>
          <a:p>
            <a:r>
              <a:rPr lang="es-ES" dirty="0" smtClean="0"/>
              <a:t>Los informes sirven para presentar los datos de una tabla o consulta generalmente para imprimirlos. </a:t>
            </a:r>
          </a:p>
          <a:p>
            <a:r>
              <a:rPr lang="es-ES" dirty="0" smtClean="0"/>
              <a:t>La diferencia básica con los formularios es que los datos que aparecen en el informe sólo se pueden visualizar o imprimir (no se pueden modificar) y en los informes se puede agrupar más fácilmente la información y sacar totales por grupos.</a:t>
            </a:r>
            <a:endParaRPr lang="es-E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Crear un informe</a:t>
            </a:r>
            <a:endParaRPr lang="es-ES" dirty="0"/>
          </a:p>
        </p:txBody>
      </p:sp>
      <p:sp>
        <p:nvSpPr>
          <p:cNvPr id="3" name="2 Marcador de contenido"/>
          <p:cNvSpPr>
            <a:spLocks noGrp="1"/>
          </p:cNvSpPr>
          <p:nvPr>
            <p:ph idx="1"/>
          </p:nvPr>
        </p:nvSpPr>
        <p:spPr/>
        <p:txBody>
          <a:bodyPr>
            <a:normAutofit fontScale="55000" lnSpcReduction="20000"/>
          </a:bodyPr>
          <a:lstStyle/>
          <a:p>
            <a:r>
              <a:rPr lang="es-ES" dirty="0" smtClean="0"/>
              <a:t>Para crear un informe podemos utilizar a sección Informes que encontrarás en la pestaña Crear</a:t>
            </a:r>
          </a:p>
          <a:p>
            <a:endParaRPr lang="es-ES" dirty="0" smtClean="0"/>
          </a:p>
          <a:p>
            <a:endParaRPr lang="es-ES" dirty="0" smtClean="0"/>
          </a:p>
          <a:p>
            <a:endParaRPr lang="es-ES" dirty="0" smtClean="0"/>
          </a:p>
          <a:p>
            <a:endParaRPr lang="es-ES" dirty="0" smtClean="0"/>
          </a:p>
          <a:p>
            <a:r>
              <a:rPr lang="es-ES" b="1" dirty="0" smtClean="0"/>
              <a:t>Diseño de informe </a:t>
            </a:r>
            <a:r>
              <a:rPr lang="es-ES" dirty="0" smtClean="0"/>
              <a:t>abre un informe en blanco en la vista diseño y tenemos que ir incorporando los distintos objetos que queremos aparezcan en él. Este método no se suele utilizar ya que en la mayoría de los casos es más cómodo y rápido crear un </a:t>
            </a:r>
            <a:r>
              <a:rPr lang="es-ES" dirty="0" err="1" smtClean="0"/>
              <a:t>autoinforme</a:t>
            </a:r>
            <a:r>
              <a:rPr lang="es-ES" dirty="0" smtClean="0"/>
              <a:t> o utilizar el asistente y después sobre el informe creado modificar el diseño para ajustar el informe a nuestras necesidades. En esta unidad veremos más adelante cómo modificar el diseño de un informe.</a:t>
            </a:r>
          </a:p>
          <a:p>
            <a:r>
              <a:rPr lang="es-ES" b="1" dirty="0" smtClean="0"/>
              <a:t>Asistente para informes </a:t>
            </a:r>
            <a:r>
              <a:rPr lang="es-ES" dirty="0" smtClean="0"/>
              <a:t>utiliza un asistente que nos va guiando paso por paso en la creación del informe.</a:t>
            </a:r>
          </a:p>
          <a:p>
            <a:r>
              <a:rPr lang="es-ES" b="1" dirty="0" smtClean="0"/>
              <a:t>Informe</a:t>
            </a:r>
            <a:r>
              <a:rPr lang="es-ES" dirty="0" smtClean="0"/>
              <a:t> consiste en crear automáticamente un nuevo informe que contiene todos los datos de la tabla o consulta seleccionada en el Panel de Exploración. </a:t>
            </a:r>
          </a:p>
          <a:p>
            <a:r>
              <a:rPr lang="es-ES" b="1" dirty="0" smtClean="0"/>
              <a:t>Informe en blanco </a:t>
            </a:r>
            <a:r>
              <a:rPr lang="es-ES" dirty="0" smtClean="0"/>
              <a:t>abre un informe en blanco en vista Presentación. </a:t>
            </a:r>
          </a:p>
          <a:p>
            <a:endParaRPr lang="es-ES" dirty="0"/>
          </a:p>
        </p:txBody>
      </p:sp>
      <p:pic>
        <p:nvPicPr>
          <p:cNvPr id="4" name="3 Imagen" descr="crear_informe.gif"/>
          <p:cNvPicPr>
            <a:picLocks noChangeAspect="1"/>
          </p:cNvPicPr>
          <p:nvPr/>
        </p:nvPicPr>
        <p:blipFill>
          <a:blip r:embed="rId2"/>
          <a:stretch>
            <a:fillRect/>
          </a:stretch>
        </p:blipFill>
        <p:spPr>
          <a:xfrm>
            <a:off x="2786049" y="2000240"/>
            <a:ext cx="3469365" cy="1143008"/>
          </a:xfrm>
          <a:prstGeom prst="rect">
            <a:avLst/>
          </a:prstGeom>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El asistente para informes</a:t>
            </a:r>
            <a:endParaRPr lang="es-ES" dirty="0"/>
          </a:p>
        </p:txBody>
      </p:sp>
      <p:sp>
        <p:nvSpPr>
          <p:cNvPr id="3" name="2 Marcador de contenido"/>
          <p:cNvSpPr>
            <a:spLocks noGrp="1"/>
          </p:cNvSpPr>
          <p:nvPr>
            <p:ph idx="1"/>
          </p:nvPr>
        </p:nvSpPr>
        <p:spPr/>
        <p:txBody>
          <a:bodyPr>
            <a:normAutofit fontScale="77500" lnSpcReduction="20000"/>
          </a:bodyPr>
          <a:lstStyle/>
          <a:p>
            <a:r>
              <a:rPr lang="es-ES" dirty="0" smtClean="0"/>
              <a:t>Desde la pestaña Crear, hacer clic en Asistente de informes</a:t>
            </a:r>
          </a:p>
          <a:p>
            <a:pPr marL="514350" indent="-514350">
              <a:buFont typeface="+mj-lt"/>
              <a:buAutoNum type="arabicPeriod"/>
            </a:pPr>
            <a:r>
              <a:rPr lang="es-ES" dirty="0" smtClean="0"/>
              <a:t>Seleccionar la tabla o consulta de donde se cogerán los datos</a:t>
            </a:r>
          </a:p>
          <a:p>
            <a:pPr marL="514350" indent="-514350">
              <a:buFont typeface="+mj-lt"/>
              <a:buAutoNum type="arabicPeriod"/>
            </a:pPr>
            <a:r>
              <a:rPr lang="es-ES" dirty="0" smtClean="0"/>
              <a:t>Seleccionar los campos a incluir en el informe</a:t>
            </a:r>
          </a:p>
          <a:p>
            <a:pPr marL="514350" indent="-514350">
              <a:buFont typeface="+mj-lt"/>
              <a:buAutoNum type="arabicPeriod"/>
            </a:pPr>
            <a:r>
              <a:rPr lang="es-ES" dirty="0" smtClean="0"/>
              <a:t>Elegir los niveles de agrupamiento dentro del informe. </a:t>
            </a:r>
          </a:p>
          <a:p>
            <a:pPr marL="914400" lvl="1" indent="-514350"/>
            <a:r>
              <a:rPr lang="es-ES" dirty="0" smtClean="0"/>
              <a:t>Podemos agrupar los registros que aparecen en el informe por varios conceptos y para cada concepto añadir una cabecera y pie de grupo, en el pie de grupo normalmente se visualizarán totales de ese grupo. </a:t>
            </a:r>
          </a:p>
          <a:p>
            <a:pPr marL="914400" lvl="1" indent="-514350"/>
            <a:r>
              <a:rPr lang="es-ES" dirty="0" smtClean="0"/>
              <a:t>Con el botón                                podemos refinar el agrupamiento</a:t>
            </a:r>
          </a:p>
          <a:p>
            <a:endParaRPr lang="es-ES" dirty="0"/>
          </a:p>
        </p:txBody>
      </p:sp>
      <p:pic>
        <p:nvPicPr>
          <p:cNvPr id="5" name="4 Imagen" descr="boton_opciones_agrup.gif"/>
          <p:cNvPicPr>
            <a:picLocks noChangeAspect="1"/>
          </p:cNvPicPr>
          <p:nvPr/>
        </p:nvPicPr>
        <p:blipFill>
          <a:blip r:embed="rId2"/>
          <a:stretch>
            <a:fillRect/>
          </a:stretch>
        </p:blipFill>
        <p:spPr>
          <a:xfrm>
            <a:off x="2928926" y="4572008"/>
            <a:ext cx="1914528" cy="319088"/>
          </a:xfrm>
          <a:prstGeom prst="rect">
            <a:avLst/>
          </a:prstGeom>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El asistente para informes</a:t>
            </a:r>
            <a:endParaRPr lang="es-ES" dirty="0"/>
          </a:p>
        </p:txBody>
      </p:sp>
      <p:sp>
        <p:nvSpPr>
          <p:cNvPr id="3" name="2 Marcador de contenido"/>
          <p:cNvSpPr>
            <a:spLocks noGrp="1"/>
          </p:cNvSpPr>
          <p:nvPr>
            <p:ph idx="1"/>
          </p:nvPr>
        </p:nvSpPr>
        <p:spPr/>
        <p:txBody>
          <a:bodyPr>
            <a:normAutofit fontScale="92500" lnSpcReduction="10000"/>
          </a:bodyPr>
          <a:lstStyle/>
          <a:p>
            <a:pPr marL="514350" indent="-514350">
              <a:buFont typeface="+mj-lt"/>
              <a:buAutoNum type="arabicPeriod" startAt="4"/>
            </a:pPr>
            <a:r>
              <a:rPr lang="es-ES" dirty="0" smtClean="0"/>
              <a:t>Seleccionar el campo por el que queremos ordenar los registros que saldrán en el informe, y elegir si queremos una ordenación ascendente o descendente</a:t>
            </a:r>
          </a:p>
          <a:p>
            <a:pPr marL="914400" lvl="1" indent="-514350"/>
            <a:r>
              <a:rPr lang="es-ES" dirty="0" smtClean="0"/>
              <a:t>Para elegir una ordenación descendente hacer clic sobre el botón Ascendente y pasará a ser Descendente.</a:t>
            </a:r>
          </a:p>
          <a:p>
            <a:pPr marL="514350" indent="-514350">
              <a:buFont typeface="+mj-lt"/>
              <a:buAutoNum type="arabicPeriod" startAt="5"/>
            </a:pPr>
            <a:r>
              <a:rPr lang="es-ES" dirty="0" smtClean="0"/>
              <a:t>Elegir la distribución de los datos dentro del informe y la orientación para la impresión</a:t>
            </a:r>
          </a:p>
          <a:p>
            <a:pPr marL="514350" indent="-514350">
              <a:buFont typeface="+mj-lt"/>
              <a:buAutoNum type="arabicPeriod" startAt="5"/>
            </a:pPr>
            <a:r>
              <a:rPr lang="es-ES" dirty="0" smtClean="0"/>
              <a:t>Elegir el estilo que queremos dar al informe</a:t>
            </a:r>
            <a:endParaRPr lang="es-E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El asistente para informes</a:t>
            </a:r>
            <a:endParaRPr lang="es-ES" dirty="0"/>
          </a:p>
        </p:txBody>
      </p:sp>
      <p:sp>
        <p:nvSpPr>
          <p:cNvPr id="3" name="2 Marcador de contenido"/>
          <p:cNvSpPr>
            <a:spLocks noGrp="1"/>
          </p:cNvSpPr>
          <p:nvPr>
            <p:ph idx="1"/>
          </p:nvPr>
        </p:nvSpPr>
        <p:spPr/>
        <p:txBody>
          <a:bodyPr>
            <a:normAutofit lnSpcReduction="10000"/>
          </a:bodyPr>
          <a:lstStyle/>
          <a:p>
            <a:pPr marL="514350" indent="-514350">
              <a:buFont typeface="+mj-lt"/>
              <a:buAutoNum type="arabicPeriod" startAt="7"/>
            </a:pPr>
            <a:r>
              <a:rPr lang="es-ES" dirty="0" smtClean="0"/>
              <a:t>Dar título al informe</a:t>
            </a:r>
          </a:p>
          <a:p>
            <a:pPr marL="514350" indent="-514350">
              <a:buFont typeface="+mj-lt"/>
              <a:buAutoNum type="arabicPeriod" startAt="7"/>
            </a:pPr>
            <a:r>
              <a:rPr lang="es-ES" dirty="0" smtClean="0"/>
              <a:t>Antes de pulsar el botón Finalizar podemos elegir entre:</a:t>
            </a:r>
          </a:p>
          <a:p>
            <a:pPr lvl="1"/>
            <a:r>
              <a:rPr lang="es-ES" dirty="0" smtClean="0"/>
              <a:t>Vista previa del informe en este caso veremos el resultado del informe preparado para la impresión, o</a:t>
            </a:r>
          </a:p>
          <a:p>
            <a:pPr lvl="1"/>
            <a:r>
              <a:rPr lang="es-ES" dirty="0" smtClean="0"/>
              <a:t>Modificar el diseño del informe. Si seleccionamos esta opción aparecerá la ventana Diseño de informe donde podremos modificar el aspecto del informe.</a:t>
            </a:r>
            <a:endParaRPr lang="es-E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Imprimir un informe</a:t>
            </a:r>
            <a:endParaRPr lang="es-ES" dirty="0"/>
          </a:p>
        </p:txBody>
      </p:sp>
      <p:sp>
        <p:nvSpPr>
          <p:cNvPr id="3" name="2 Marcador de contenido"/>
          <p:cNvSpPr>
            <a:spLocks noGrp="1"/>
          </p:cNvSpPr>
          <p:nvPr>
            <p:ph idx="1"/>
          </p:nvPr>
        </p:nvSpPr>
        <p:spPr/>
        <p:txBody>
          <a:bodyPr>
            <a:normAutofit lnSpcReduction="10000"/>
          </a:bodyPr>
          <a:lstStyle/>
          <a:p>
            <a:r>
              <a:rPr lang="es-ES" dirty="0" smtClean="0"/>
              <a:t>Dos opciones</a:t>
            </a:r>
          </a:p>
          <a:p>
            <a:pPr marL="514350" indent="-514350">
              <a:buFont typeface="+mj-lt"/>
              <a:buAutoNum type="arabicPeriod"/>
            </a:pPr>
            <a:r>
              <a:rPr lang="es-ES" dirty="0" smtClean="0"/>
              <a:t>Hacer clic sobre el nombre del informe que queremos imprimir en el Panel de Exploración para seleccionarlo. Desplegar el Botón de Office y colocar el ratón sobre la flecha que aparece junto al comando Imprimir En el desplegable que se abre seleccionar Impresión Rápida. </a:t>
            </a:r>
          </a:p>
          <a:p>
            <a:pPr marL="514350" indent="-514350">
              <a:buFont typeface="+mj-lt"/>
              <a:buAutoNum type="arabicPeriod"/>
            </a:pPr>
            <a:r>
              <a:rPr lang="es-ES" dirty="0" smtClean="0"/>
              <a:t>Hacer clic en el botón </a:t>
            </a:r>
            <a:r>
              <a:rPr lang="es-ES" b="1" dirty="0" smtClean="0"/>
              <a:t>Imprimir</a:t>
            </a:r>
          </a:p>
          <a:p>
            <a:pPr marL="514350" indent="-514350">
              <a:buFont typeface="+mj-lt"/>
              <a:buAutoNum type="arabicPeriod"/>
            </a:pPr>
            <a:endParaRPr lang="es-E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Macros</a:t>
            </a:r>
            <a:endParaRPr lang="es-ES" dirty="0"/>
          </a:p>
        </p:txBody>
      </p:sp>
      <p:sp>
        <p:nvSpPr>
          <p:cNvPr id="3" name="2 Marcador de contenido"/>
          <p:cNvSpPr>
            <a:spLocks noGrp="1"/>
          </p:cNvSpPr>
          <p:nvPr>
            <p:ph idx="1"/>
          </p:nvPr>
        </p:nvSpPr>
        <p:spPr/>
        <p:txBody>
          <a:bodyPr/>
          <a:lstStyle/>
          <a:p>
            <a:r>
              <a:rPr lang="es-ES" dirty="0" smtClean="0"/>
              <a:t>Las Macros son un método sencillo para llevar a cabo una o varias tareas básicas como abrir y cerrar formularios, mostrar u ocultar barras de herramientas, ejecutar informes, etc...</a:t>
            </a:r>
          </a:p>
          <a:p>
            <a:r>
              <a:rPr lang="es-ES" dirty="0" smtClean="0"/>
              <a:t>También sirven para crear métodos abreviados de teclado y para que se ejecuten tareas automáticamente cada vez que se inicie la base de datos.</a:t>
            </a:r>
          </a:p>
          <a:p>
            <a:endParaRPr lang="es-E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Crear una macro</a:t>
            </a:r>
            <a:endParaRPr lang="es-ES" dirty="0"/>
          </a:p>
        </p:txBody>
      </p:sp>
      <p:sp>
        <p:nvSpPr>
          <p:cNvPr id="3" name="2 Marcador de contenido"/>
          <p:cNvSpPr>
            <a:spLocks noGrp="1"/>
          </p:cNvSpPr>
          <p:nvPr>
            <p:ph idx="1"/>
          </p:nvPr>
        </p:nvSpPr>
        <p:spPr>
          <a:xfrm>
            <a:off x="457200" y="1600200"/>
            <a:ext cx="8229600" cy="4900634"/>
          </a:xfrm>
        </p:spPr>
        <p:txBody>
          <a:bodyPr>
            <a:normAutofit fontScale="70000" lnSpcReduction="20000"/>
          </a:bodyPr>
          <a:lstStyle/>
          <a:p>
            <a:pPr marL="514350" indent="-514350">
              <a:buFont typeface="+mj-lt"/>
              <a:buAutoNum type="arabicPeriod"/>
            </a:pPr>
            <a:r>
              <a:rPr lang="es-ES" dirty="0" smtClean="0"/>
              <a:t>Hacer clic en el botón Macro de la pestaña Crear</a:t>
            </a:r>
          </a:p>
          <a:p>
            <a:pPr marL="514350" indent="-514350">
              <a:buFont typeface="+mj-lt"/>
              <a:buAutoNum type="arabicPeriod"/>
            </a:pPr>
            <a:r>
              <a:rPr lang="es-ES" dirty="0" smtClean="0"/>
              <a:t>Seleccionar una acción de entre las existentes en el cuadro desplegable </a:t>
            </a:r>
          </a:p>
          <a:p>
            <a:pPr marL="914400" lvl="1" indent="-514350"/>
            <a:r>
              <a:rPr lang="es-ES" dirty="0" smtClean="0"/>
              <a:t>podemos seleccionar tantas acciones como queramos. Simplemente deberemos colocarlas una después de otra y en el orden que queremos que se ejecuten</a:t>
            </a:r>
          </a:p>
          <a:p>
            <a:pPr marL="914400" lvl="1" indent="-514350"/>
            <a:r>
              <a:rPr lang="es-ES" dirty="0" smtClean="0"/>
              <a:t>En todo momento podemos utilizar los botones de Insertar o Eliminar filas para insertar nuevas acciones entre dos existentes o eliminar una acción.</a:t>
            </a:r>
          </a:p>
          <a:p>
            <a:pPr marL="914400" lvl="1" indent="-514350"/>
            <a:r>
              <a:rPr lang="es-ES" dirty="0" smtClean="0"/>
              <a:t>Para cambiar el orden en el que se encuentren las acciones puedes seleccionar algunas de ellas y arrastrarlas con el ratón para colocarlas en otra posición</a:t>
            </a:r>
          </a:p>
          <a:p>
            <a:pPr marL="514350" indent="-514350">
              <a:buFont typeface="+mj-lt"/>
              <a:buAutoNum type="arabicPeriod"/>
            </a:pPr>
            <a:r>
              <a:rPr lang="es-ES" dirty="0" smtClean="0"/>
              <a:t>Cuando la Macro está terminada, puede guardarse , ejecutarse           y cerrarse. </a:t>
            </a:r>
          </a:p>
          <a:p>
            <a:r>
              <a:rPr lang="es-ES" dirty="0" smtClean="0"/>
              <a:t>Más tarde podremos ejecutarla directamente desde la ventana de la base de datos haciendo clic en Ejecutar o bien haciendo doble clic directamente sobre ella.</a:t>
            </a:r>
          </a:p>
        </p:txBody>
      </p:sp>
      <p:pic>
        <p:nvPicPr>
          <p:cNvPr id="4" name="3 Imagen" descr="insertar_eliminar_filas.gif"/>
          <p:cNvPicPr>
            <a:picLocks noChangeAspect="1"/>
          </p:cNvPicPr>
          <p:nvPr/>
        </p:nvPicPr>
        <p:blipFill>
          <a:blip r:embed="rId2"/>
          <a:stretch>
            <a:fillRect/>
          </a:stretch>
        </p:blipFill>
        <p:spPr>
          <a:xfrm>
            <a:off x="3714744" y="3853341"/>
            <a:ext cx="714380" cy="328615"/>
          </a:xfrm>
          <a:prstGeom prst="rect">
            <a:avLst/>
          </a:prstGeom>
        </p:spPr>
      </p:pic>
      <p:pic>
        <p:nvPicPr>
          <p:cNvPr id="5" name="4 Imagen" descr="icono_ejecutar.gif"/>
          <p:cNvPicPr>
            <a:picLocks noChangeAspect="1"/>
          </p:cNvPicPr>
          <p:nvPr/>
        </p:nvPicPr>
        <p:blipFill>
          <a:blip r:embed="rId3"/>
          <a:stretch>
            <a:fillRect/>
          </a:stretch>
        </p:blipFill>
        <p:spPr>
          <a:xfrm>
            <a:off x="8286776" y="4786322"/>
            <a:ext cx="428628" cy="51435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La Banda de Opciones (II)</a:t>
            </a:r>
            <a:endParaRPr lang="es-ES" dirty="0"/>
          </a:p>
        </p:txBody>
      </p:sp>
      <p:sp>
        <p:nvSpPr>
          <p:cNvPr id="3" name="2 Marcador de contenido"/>
          <p:cNvSpPr>
            <a:spLocks noGrp="1"/>
          </p:cNvSpPr>
          <p:nvPr>
            <p:ph idx="1"/>
          </p:nvPr>
        </p:nvSpPr>
        <p:spPr/>
        <p:txBody>
          <a:bodyPr>
            <a:normAutofit/>
          </a:bodyPr>
          <a:lstStyle/>
          <a:p>
            <a:r>
              <a:rPr lang="es-ES" sz="2400" dirty="0" smtClean="0"/>
              <a:t>Pulsando la tecla ALT entraremos en el modo de acceso por teclado. De esta forma aparecerán pequeños recuadros junto a las pestañas y opciones indicando la tecla (o conjunto de teclas) que deberás pulsar para acceder a esa opción sin la necesidad del ratón.</a:t>
            </a:r>
          </a:p>
          <a:p>
            <a:r>
              <a:rPr lang="es-ES" sz="2400" dirty="0" smtClean="0"/>
              <a:t>Las opciones no disponibles en el momento actual se muestran semitransparentes. </a:t>
            </a:r>
          </a:p>
          <a:p>
            <a:r>
              <a:rPr lang="es-ES" sz="2400" dirty="0" smtClean="0"/>
              <a:t>Para salir del modo de acceso por teclado vuelve a pulsar la tecla ALT.  </a:t>
            </a:r>
          </a:p>
          <a:p>
            <a:endParaRPr lang="es-ES" sz="2400" dirty="0"/>
          </a:p>
        </p:txBody>
      </p:sp>
      <p:pic>
        <p:nvPicPr>
          <p:cNvPr id="4" name="3 Imagen" descr="banda_opciones_alt.gif"/>
          <p:cNvPicPr>
            <a:picLocks noChangeAspect="1"/>
          </p:cNvPicPr>
          <p:nvPr/>
        </p:nvPicPr>
        <p:blipFill>
          <a:blip r:embed="rId2"/>
          <a:stretch>
            <a:fillRect/>
          </a:stretch>
        </p:blipFill>
        <p:spPr>
          <a:xfrm>
            <a:off x="1142976" y="5143512"/>
            <a:ext cx="6696075" cy="14097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s-ES" dirty="0" smtClean="0"/>
              <a:t>Si haces doble clic sobre cualquiera de las pestañas, la barra se minimizará para ocupar menos espacio.</a:t>
            </a:r>
          </a:p>
          <a:p>
            <a:r>
              <a:rPr lang="es-ES" dirty="0" smtClean="0"/>
              <a:t>De esta forma sólo muestra el nombre de las pestañas y las opciones quedarán ocultas.</a:t>
            </a:r>
          </a:p>
          <a:p>
            <a:r>
              <a:rPr lang="es-ES" dirty="0" smtClean="0"/>
              <a:t>Las opciones volverán a mostrarse en el momento en el que vuelvas a hacer clic en cualquier pestaña. </a:t>
            </a:r>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El Botón de Office</a:t>
            </a:r>
            <a:endParaRPr lang="es-ES" dirty="0"/>
          </a:p>
        </p:txBody>
      </p:sp>
      <p:sp>
        <p:nvSpPr>
          <p:cNvPr id="3" name="2 Marcador de contenido"/>
          <p:cNvSpPr>
            <a:spLocks noGrp="1"/>
          </p:cNvSpPr>
          <p:nvPr>
            <p:ph idx="1"/>
          </p:nvPr>
        </p:nvSpPr>
        <p:spPr>
          <a:xfrm>
            <a:off x="457200" y="1600200"/>
            <a:ext cx="4471990" cy="4525963"/>
          </a:xfrm>
        </p:spPr>
        <p:txBody>
          <a:bodyPr>
            <a:normAutofit fontScale="92500" lnSpcReduction="10000"/>
          </a:bodyPr>
          <a:lstStyle/>
          <a:p>
            <a:r>
              <a:rPr lang="es-ES" sz="2400" dirty="0" smtClean="0"/>
              <a:t>Haciendo clic en el botón de Office que se encuentra en la parte superior izquierda de la pantalla podrás desplegar un menú con las opciones que puedes ver en la imagen como Guardar, Imprimir... Si conoces versiones anteriores de Access es el sustituto del menú Archivo. </a:t>
            </a:r>
          </a:p>
          <a:p>
            <a:r>
              <a:rPr lang="es-ES" sz="2400" dirty="0" smtClean="0"/>
              <a:t>A este menú también puedes acceder desde el modo de acceso por teclado tal y como vimos para la Banda de opciones pulsando </a:t>
            </a:r>
            <a:r>
              <a:rPr lang="es-ES" sz="2400" dirty="0" err="1" smtClean="0"/>
              <a:t>Alt</a:t>
            </a:r>
            <a:r>
              <a:rPr lang="es-ES" sz="2400" dirty="0" smtClean="0"/>
              <a:t> + A. </a:t>
            </a:r>
          </a:p>
          <a:p>
            <a:endParaRPr lang="es-ES" sz="2400" dirty="0"/>
          </a:p>
        </p:txBody>
      </p:sp>
      <p:pic>
        <p:nvPicPr>
          <p:cNvPr id="4" name="3 Imagen" descr="menu_archivo.gif"/>
          <p:cNvPicPr>
            <a:picLocks noChangeAspect="1"/>
          </p:cNvPicPr>
          <p:nvPr/>
        </p:nvPicPr>
        <p:blipFill>
          <a:blip r:embed="rId2"/>
          <a:stretch>
            <a:fillRect/>
          </a:stretch>
        </p:blipFill>
        <p:spPr>
          <a:xfrm>
            <a:off x="5010150" y="2371725"/>
            <a:ext cx="4133850" cy="4486275"/>
          </a:xfrm>
          <a:prstGeom prst="rect">
            <a:avLst/>
          </a:prstGeom>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3299</TotalTime>
  <Words>5883</Words>
  <Application>Microsoft Office PowerPoint</Application>
  <PresentationFormat>Presentación en pantalla (4:3)</PresentationFormat>
  <Paragraphs>376</Paragraphs>
  <Slides>68</Slides>
  <Notes>1</Notes>
  <HiddenSlides>0</HiddenSlides>
  <MMClips>0</MMClips>
  <ScaleCrop>false</ScaleCrop>
  <HeadingPairs>
    <vt:vector size="4" baseType="variant">
      <vt:variant>
        <vt:lpstr>Tema</vt:lpstr>
      </vt:variant>
      <vt:variant>
        <vt:i4>1</vt:i4>
      </vt:variant>
      <vt:variant>
        <vt:lpstr>Títulos de diapositiva</vt:lpstr>
      </vt:variant>
      <vt:variant>
        <vt:i4>68</vt:i4>
      </vt:variant>
    </vt:vector>
  </HeadingPairs>
  <TitlesOfParts>
    <vt:vector size="69" baseType="lpstr">
      <vt:lpstr>Tema de Office</vt:lpstr>
      <vt:lpstr>Access 2007</vt:lpstr>
      <vt:lpstr>La pantalla inicial</vt:lpstr>
      <vt:lpstr>Las barras</vt:lpstr>
      <vt:lpstr>La barra de Acceso rápido  </vt:lpstr>
      <vt:lpstr>Diapositiva 5</vt:lpstr>
      <vt:lpstr>La Banda de Opciones </vt:lpstr>
      <vt:lpstr>La Banda de Opciones (II)</vt:lpstr>
      <vt:lpstr>Diapositiva 8</vt:lpstr>
      <vt:lpstr>El Botón de Office</vt:lpstr>
      <vt:lpstr>La barra de estado</vt:lpstr>
      <vt:lpstr>Crear una base de datos</vt:lpstr>
      <vt:lpstr>Crear una base de datos (II)</vt:lpstr>
      <vt:lpstr>Crear tablas de datos</vt:lpstr>
      <vt:lpstr>Crear una tabla en vista diseño</vt:lpstr>
      <vt:lpstr>Crear una tabla en vista diseño (II)</vt:lpstr>
      <vt:lpstr>La clave principal</vt:lpstr>
      <vt:lpstr>La clave principal (II)</vt:lpstr>
      <vt:lpstr>Guardar una tabla</vt:lpstr>
      <vt:lpstr>Cerrar una tabla</vt:lpstr>
      <vt:lpstr>Introducir y modificar datos en una tabla</vt:lpstr>
      <vt:lpstr>Introducir datos en una tabla</vt:lpstr>
      <vt:lpstr>Modificar datos de una tabla</vt:lpstr>
      <vt:lpstr>Desplazarse dentro de una tabla</vt:lpstr>
      <vt:lpstr>Crear una relación</vt:lpstr>
      <vt:lpstr>Crear una relación (II)</vt:lpstr>
      <vt:lpstr>Crear una relación (III)</vt:lpstr>
      <vt:lpstr>Añadir tablas a la ventana Relaciones</vt:lpstr>
      <vt:lpstr>Quitar tablas de la ventana Relaciones</vt:lpstr>
      <vt:lpstr>Modificar relaciones</vt:lpstr>
      <vt:lpstr>Eliminar relaciones</vt:lpstr>
      <vt:lpstr>Limpiar la ventana relaciones</vt:lpstr>
      <vt:lpstr>Mostrar relaciones directas</vt:lpstr>
      <vt:lpstr>Visualizar todas las relaciones</vt:lpstr>
      <vt:lpstr>Crear una consulta</vt:lpstr>
      <vt:lpstr>Añadir campos</vt:lpstr>
      <vt:lpstr>Encabezados de columna</vt:lpstr>
      <vt:lpstr>Cambiar el orden de los campos</vt:lpstr>
      <vt:lpstr>Cambiar el orden de los campos (II)</vt:lpstr>
      <vt:lpstr>Guardar la consulta</vt:lpstr>
      <vt:lpstr>Ejecutar la consulta</vt:lpstr>
      <vt:lpstr>Modificar el diseño de una consulta</vt:lpstr>
      <vt:lpstr>Ordenar las filas</vt:lpstr>
      <vt:lpstr>Seleccionar filas</vt:lpstr>
      <vt:lpstr>Seleccionar filas (II)</vt:lpstr>
      <vt:lpstr>Seleccionar filas (III)</vt:lpstr>
      <vt:lpstr>Consultas con parámetros</vt:lpstr>
      <vt:lpstr>Consultas con parámetros</vt:lpstr>
      <vt:lpstr>Consultas con parámetros</vt:lpstr>
      <vt:lpstr>Las consultas multitabla</vt:lpstr>
      <vt:lpstr>Las consultas multitabla</vt:lpstr>
      <vt:lpstr>La reunión externa</vt:lpstr>
      <vt:lpstr>La reunión externa</vt:lpstr>
      <vt:lpstr>Consultas con funciones agregadas</vt:lpstr>
      <vt:lpstr>Consultas con funciones agregadas</vt:lpstr>
      <vt:lpstr>Consultas con funciones agregadas</vt:lpstr>
      <vt:lpstr>Consultas con funciones agregadas</vt:lpstr>
      <vt:lpstr>Formularios</vt:lpstr>
      <vt:lpstr>El asistente para formularios</vt:lpstr>
      <vt:lpstr>Crear un formulario</vt:lpstr>
      <vt:lpstr>Editar datos de un formulario</vt:lpstr>
      <vt:lpstr>Informes</vt:lpstr>
      <vt:lpstr>Crear un informe</vt:lpstr>
      <vt:lpstr>El asistente para informes</vt:lpstr>
      <vt:lpstr>El asistente para informes</vt:lpstr>
      <vt:lpstr>El asistente para informes</vt:lpstr>
      <vt:lpstr>Imprimir un informe</vt:lpstr>
      <vt:lpstr>Macros</vt:lpstr>
      <vt:lpstr>Crear una macro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2007</dc:title>
  <dc:creator>Universidad Autónoma de Madrid</dc:creator>
  <cp:lastModifiedBy>Germán Montoro</cp:lastModifiedBy>
  <cp:revision>349</cp:revision>
  <dcterms:created xsi:type="dcterms:W3CDTF">2008-03-13T12:53:14Z</dcterms:created>
  <dcterms:modified xsi:type="dcterms:W3CDTF">2009-02-25T12:45:26Z</dcterms:modified>
</cp:coreProperties>
</file>